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90" r:id="rId3"/>
    <p:sldId id="295" r:id="rId4"/>
    <p:sldId id="296" r:id="rId5"/>
    <p:sldId id="294" r:id="rId6"/>
    <p:sldId id="291" r:id="rId7"/>
    <p:sldId id="292" r:id="rId8"/>
    <p:sldId id="299" r:id="rId9"/>
    <p:sldId id="297" r:id="rId10"/>
    <p:sldId id="279" r:id="rId11"/>
    <p:sldId id="287" r:id="rId12"/>
    <p:sldId id="280" r:id="rId13"/>
    <p:sldId id="293" r:id="rId14"/>
    <p:sldId id="298" r:id="rId15"/>
    <p:sldId id="289"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00FF"/>
    <a:srgbClr val="C0C0C0"/>
    <a:srgbClr val="B2B2B2"/>
    <a:srgbClr val="969696"/>
    <a:srgbClr val="C00000"/>
    <a:srgbClr val="93C9FF"/>
    <a:srgbClr val="71B8FF"/>
    <a:srgbClr val="3366CC"/>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6" autoAdjust="0"/>
    <p:restoredTop sz="94262" autoAdjust="0"/>
  </p:normalViewPr>
  <p:slideViewPr>
    <p:cSldViewPr>
      <p:cViewPr varScale="1">
        <p:scale>
          <a:sx n="100" d="100"/>
          <a:sy n="100" d="100"/>
        </p:scale>
        <p:origin x="-29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D:\Documents%20and%20Settings\E192172\Desktop\CBO%20Work\supporting%20documents\CBO%20Research%20backup%20v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43410398168314"/>
          <c:y val="3.6789563226086196E-2"/>
          <c:w val="0.79112582478915083"/>
          <c:h val="0.77796293498821067"/>
        </c:manualLayout>
      </c:layout>
      <c:lineChart>
        <c:grouping val="standard"/>
        <c:varyColors val="0"/>
        <c:ser>
          <c:idx val="1"/>
          <c:order val="0"/>
          <c:tx>
            <c:strRef>
              <c:f>'taxes and spending'!$A$62</c:f>
              <c:strCache>
                <c:ptCount val="1"/>
                <c:pt idx="0">
                  <c:v>Spending</c:v>
                </c:pt>
              </c:strCache>
            </c:strRef>
          </c:tx>
          <c:spPr>
            <a:ln w="38100">
              <a:solidFill>
                <a:srgbClr val="760000"/>
              </a:solidFill>
            </a:ln>
          </c:spPr>
          <c:marker>
            <c:symbol val="none"/>
          </c:marker>
          <c:cat>
            <c:numRef>
              <c:f>'taxes and spending'!$B$60:$AZ$60</c:f>
              <c:numCache>
                <c:formatCode>General</c:formatCode>
                <c:ptCount val="51"/>
                <c:pt idx="0">
                  <c:v>1972</c:v>
                </c:pt>
                <c:pt idx="10">
                  <c:v>1982</c:v>
                </c:pt>
                <c:pt idx="20">
                  <c:v>1992</c:v>
                </c:pt>
                <c:pt idx="30">
                  <c:v>2002</c:v>
                </c:pt>
                <c:pt idx="40">
                  <c:v>2012</c:v>
                </c:pt>
                <c:pt idx="50">
                  <c:v>2022</c:v>
                </c:pt>
              </c:numCache>
            </c:numRef>
          </c:cat>
          <c:val>
            <c:numRef>
              <c:f>'taxes and spending'!$B$62:$AZ$62</c:f>
              <c:numCache>
                <c:formatCode>0.0%</c:formatCode>
                <c:ptCount val="51"/>
                <c:pt idx="0">
                  <c:v>0.19607394815129653</c:v>
                </c:pt>
                <c:pt idx="1">
                  <c:v>0.18747672821608422</c:v>
                </c:pt>
                <c:pt idx="2">
                  <c:v>0.18724991310392824</c:v>
                </c:pt>
                <c:pt idx="3">
                  <c:v>0.21300602486860659</c:v>
                </c:pt>
                <c:pt idx="4">
                  <c:v>0.21390713998043906</c:v>
                </c:pt>
                <c:pt idx="5">
                  <c:v>0.20735647327083861</c:v>
                </c:pt>
                <c:pt idx="6">
                  <c:v>0.2068753100338219</c:v>
                </c:pt>
                <c:pt idx="7">
                  <c:v>0.20149836091788634</c:v>
                </c:pt>
                <c:pt idx="8">
                  <c:v>0.21692276631671686</c:v>
                </c:pt>
                <c:pt idx="9">
                  <c:v>0.22186490022898267</c:v>
                </c:pt>
                <c:pt idx="10">
                  <c:v>0.23133138939727696</c:v>
                </c:pt>
                <c:pt idx="11">
                  <c:v>0.23494172697416241</c:v>
                </c:pt>
                <c:pt idx="12">
                  <c:v>0.22157033607324939</c:v>
                </c:pt>
                <c:pt idx="13">
                  <c:v>0.22823818826423592</c:v>
                </c:pt>
                <c:pt idx="14">
                  <c:v>0.22488748609187351</c:v>
                </c:pt>
                <c:pt idx="15">
                  <c:v>0.21585264651502806</c:v>
                </c:pt>
                <c:pt idx="16">
                  <c:v>0.21252191274832791</c:v>
                </c:pt>
                <c:pt idx="17">
                  <c:v>0.21182405778312804</c:v>
                </c:pt>
                <c:pt idx="18">
                  <c:v>0.21850100270293876</c:v>
                </c:pt>
                <c:pt idx="19">
                  <c:v>0.22329078492538573</c:v>
                </c:pt>
                <c:pt idx="20">
                  <c:v>0.2213279397628968</c:v>
                </c:pt>
                <c:pt idx="21">
                  <c:v>0.21395503468796084</c:v>
                </c:pt>
                <c:pt idx="22">
                  <c:v>0.20952226012670941</c:v>
                </c:pt>
                <c:pt idx="23">
                  <c:v>0.20647341679039974</c:v>
                </c:pt>
                <c:pt idx="24">
                  <c:v>0.20217975460917537</c:v>
                </c:pt>
                <c:pt idx="25">
                  <c:v>0.19497984582973074</c:v>
                </c:pt>
                <c:pt idx="26">
                  <c:v>0.19074893224056341</c:v>
                </c:pt>
                <c:pt idx="27">
                  <c:v>0.18481408279397124</c:v>
                </c:pt>
                <c:pt idx="28">
                  <c:v>0.18215558497098056</c:v>
                </c:pt>
                <c:pt idx="29">
                  <c:v>0.1821800827359589</c:v>
                </c:pt>
                <c:pt idx="30">
                  <c:v>0.19071633835677546</c:v>
                </c:pt>
                <c:pt idx="31">
                  <c:v>0.1967085298992732</c:v>
                </c:pt>
                <c:pt idx="32">
                  <c:v>0.19637213086673524</c:v>
                </c:pt>
                <c:pt idx="33">
                  <c:v>0.19889263472957533</c:v>
                </c:pt>
                <c:pt idx="34">
                  <c:v>0.20104115397720854</c:v>
                </c:pt>
                <c:pt idx="35">
                  <c:v>0.19685500743070686</c:v>
                </c:pt>
                <c:pt idx="36">
                  <c:v>0.2080689809130484</c:v>
                </c:pt>
                <c:pt idx="37">
                  <c:v>0.25238938116592002</c:v>
                </c:pt>
                <c:pt idx="38">
                  <c:v>0.24068838485483723</c:v>
                </c:pt>
                <c:pt idx="39">
                  <c:v>0.24053053093203924</c:v>
                </c:pt>
                <c:pt idx="40">
                  <c:v>0.22931617055510894</c:v>
                </c:pt>
                <c:pt idx="41">
                  <c:v>0.2283573756808078</c:v>
                </c:pt>
                <c:pt idx="42">
                  <c:v>0.22875441168545244</c:v>
                </c:pt>
                <c:pt idx="43">
                  <c:v>0.22490610412954248</c:v>
                </c:pt>
                <c:pt idx="44">
                  <c:v>0.22578186940176606</c:v>
                </c:pt>
                <c:pt idx="45">
                  <c:v>0.22491663405215803</c:v>
                </c:pt>
                <c:pt idx="46">
                  <c:v>0.22520742593484688</c:v>
                </c:pt>
                <c:pt idx="47">
                  <c:v>0.22973042586995171</c:v>
                </c:pt>
                <c:pt idx="48">
                  <c:v>0.23300827520464268</c:v>
                </c:pt>
                <c:pt idx="49">
                  <c:v>0.23606126283357823</c:v>
                </c:pt>
                <c:pt idx="50">
                  <c:v>0.24140719773554425</c:v>
                </c:pt>
              </c:numCache>
            </c:numRef>
          </c:val>
          <c:smooth val="0"/>
        </c:ser>
        <c:ser>
          <c:idx val="0"/>
          <c:order val="1"/>
          <c:tx>
            <c:strRef>
              <c:f>'taxes and spending'!$A$61</c:f>
              <c:strCache>
                <c:ptCount val="1"/>
                <c:pt idx="0">
                  <c:v>Tax Revenue</c:v>
                </c:pt>
              </c:strCache>
            </c:strRef>
          </c:tx>
          <c:spPr>
            <a:ln w="38100">
              <a:solidFill>
                <a:srgbClr val="000099"/>
              </a:solidFill>
            </a:ln>
          </c:spPr>
          <c:marker>
            <c:symbol val="none"/>
          </c:marker>
          <c:cat>
            <c:numRef>
              <c:f>'taxes and spending'!$B$60:$AZ$60</c:f>
              <c:numCache>
                <c:formatCode>General</c:formatCode>
                <c:ptCount val="51"/>
                <c:pt idx="0">
                  <c:v>1972</c:v>
                </c:pt>
                <c:pt idx="10">
                  <c:v>1982</c:v>
                </c:pt>
                <c:pt idx="20">
                  <c:v>1992</c:v>
                </c:pt>
                <c:pt idx="30">
                  <c:v>2002</c:v>
                </c:pt>
                <c:pt idx="40">
                  <c:v>2012</c:v>
                </c:pt>
                <c:pt idx="50">
                  <c:v>2022</c:v>
                </c:pt>
              </c:numCache>
            </c:numRef>
          </c:cat>
          <c:val>
            <c:numRef>
              <c:f>'taxes and spending'!$B$61:$AZ$61</c:f>
              <c:numCache>
                <c:formatCode>0.0%</c:formatCode>
                <c:ptCount val="51"/>
                <c:pt idx="0">
                  <c:v>0.17620824479388048</c:v>
                </c:pt>
                <c:pt idx="1">
                  <c:v>0.1761017854417824</c:v>
                </c:pt>
                <c:pt idx="2">
                  <c:v>0.18298505387556532</c:v>
                </c:pt>
                <c:pt idx="3">
                  <c:v>0.17888091270349954</c:v>
                </c:pt>
                <c:pt idx="4">
                  <c:v>0.17148610551751944</c:v>
                </c:pt>
                <c:pt idx="5">
                  <c:v>0.18016670889283046</c:v>
                </c:pt>
                <c:pt idx="6">
                  <c:v>0.18018534385569376</c:v>
                </c:pt>
                <c:pt idx="7">
                  <c:v>0.18521707843607627</c:v>
                </c:pt>
                <c:pt idx="8">
                  <c:v>0.18982159900154175</c:v>
                </c:pt>
                <c:pt idx="9">
                  <c:v>0.19603271180896306</c:v>
                </c:pt>
                <c:pt idx="10">
                  <c:v>0.19163259608524366</c:v>
                </c:pt>
                <c:pt idx="11">
                  <c:v>0.17454645856947781</c:v>
                </c:pt>
                <c:pt idx="12">
                  <c:v>0.17335292893559462</c:v>
                </c:pt>
                <c:pt idx="13">
                  <c:v>0.17703422328340931</c:v>
                </c:pt>
                <c:pt idx="14">
                  <c:v>0.17465314834578438</c:v>
                </c:pt>
                <c:pt idx="15">
                  <c:v>0.18366255320978617</c:v>
                </c:pt>
                <c:pt idx="16">
                  <c:v>0.18153898372766358</c:v>
                </c:pt>
                <c:pt idx="17">
                  <c:v>0.18355495879248127</c:v>
                </c:pt>
                <c:pt idx="18">
                  <c:v>0.17995605545383242</c:v>
                </c:pt>
                <c:pt idx="19">
                  <c:v>0.17789191467835766</c:v>
                </c:pt>
                <c:pt idx="20">
                  <c:v>0.1748170458186479</c:v>
                </c:pt>
                <c:pt idx="21">
                  <c:v>0.1752364398160102</c:v>
                </c:pt>
                <c:pt idx="22">
                  <c:v>0.18039818822922388</c:v>
                </c:pt>
                <c:pt idx="23">
                  <c:v>0.1841399790222174</c:v>
                </c:pt>
                <c:pt idx="24">
                  <c:v>0.1882607569024273</c:v>
                </c:pt>
                <c:pt idx="25">
                  <c:v>0.19231486781056295</c:v>
                </c:pt>
                <c:pt idx="26">
                  <c:v>0.19874500750317475</c:v>
                </c:pt>
                <c:pt idx="27">
                  <c:v>0.19845488901437824</c:v>
                </c:pt>
                <c:pt idx="28">
                  <c:v>0.20621026372059903</c:v>
                </c:pt>
                <c:pt idx="29">
                  <c:v>0.19472113287629764</c:v>
                </c:pt>
                <c:pt idx="30">
                  <c:v>0.17575432240442379</c:v>
                </c:pt>
                <c:pt idx="31">
                  <c:v>0.16232072275550502</c:v>
                </c:pt>
                <c:pt idx="32">
                  <c:v>0.16102380952380937</c:v>
                </c:pt>
                <c:pt idx="33">
                  <c:v>0.17327864763529291</c:v>
                </c:pt>
                <c:pt idx="34">
                  <c:v>0.18224881687048108</c:v>
                </c:pt>
                <c:pt idx="35">
                  <c:v>0.18526158973841056</c:v>
                </c:pt>
                <c:pt idx="36">
                  <c:v>0.17607929177363546</c:v>
                </c:pt>
                <c:pt idx="37">
                  <c:v>0.15103060089686146</c:v>
                </c:pt>
                <c:pt idx="38">
                  <c:v>0.15061066735377468</c:v>
                </c:pt>
                <c:pt idx="39">
                  <c:v>0.1539578537895879</c:v>
                </c:pt>
                <c:pt idx="40">
                  <c:v>0.15671051755826729</c:v>
                </c:pt>
                <c:pt idx="41">
                  <c:v>0.16293085973110188</c:v>
                </c:pt>
                <c:pt idx="42">
                  <c:v>0.17237934856589557</c:v>
                </c:pt>
                <c:pt idx="43">
                  <c:v>0.17844091469266332</c:v>
                </c:pt>
                <c:pt idx="44">
                  <c:v>0.18095816367604789</c:v>
                </c:pt>
                <c:pt idx="45">
                  <c:v>0.18259931715754207</c:v>
                </c:pt>
                <c:pt idx="46">
                  <c:v>0.18330630762840538</c:v>
                </c:pt>
                <c:pt idx="47">
                  <c:v>0.18362738734809395</c:v>
                </c:pt>
                <c:pt idx="48">
                  <c:v>0.18452870278514574</c:v>
                </c:pt>
                <c:pt idx="49">
                  <c:v>0.18548420540598581</c:v>
                </c:pt>
                <c:pt idx="50">
                  <c:v>0.18634841367854371</c:v>
                </c:pt>
              </c:numCache>
            </c:numRef>
          </c:val>
          <c:smooth val="0"/>
        </c:ser>
        <c:ser>
          <c:idx val="3"/>
          <c:order val="2"/>
          <c:tx>
            <c:strRef>
              <c:f>'taxes and spending'!$A$66</c:f>
              <c:strCache>
                <c:ptCount val="1"/>
                <c:pt idx="0">
                  <c:v>Historical Avg. Spending</c:v>
                </c:pt>
              </c:strCache>
            </c:strRef>
          </c:tx>
          <c:spPr>
            <a:ln w="25400">
              <a:solidFill>
                <a:srgbClr val="BE4B48"/>
              </a:solidFill>
              <a:prstDash val="dash"/>
            </a:ln>
          </c:spPr>
          <c:marker>
            <c:symbol val="none"/>
          </c:marker>
          <c:cat>
            <c:numRef>
              <c:f>'taxes and spending'!$B$60:$AZ$60</c:f>
              <c:numCache>
                <c:formatCode>General</c:formatCode>
                <c:ptCount val="51"/>
                <c:pt idx="0">
                  <c:v>1972</c:v>
                </c:pt>
                <c:pt idx="10">
                  <c:v>1982</c:v>
                </c:pt>
                <c:pt idx="20">
                  <c:v>1992</c:v>
                </c:pt>
                <c:pt idx="30">
                  <c:v>2002</c:v>
                </c:pt>
                <c:pt idx="40">
                  <c:v>2012</c:v>
                </c:pt>
                <c:pt idx="50">
                  <c:v>2022</c:v>
                </c:pt>
              </c:numCache>
            </c:numRef>
          </c:cat>
          <c:val>
            <c:numRef>
              <c:f>'taxes and spending'!$B$66:$AZ$66</c:f>
              <c:numCache>
                <c:formatCode>0.0%</c:formatCode>
                <c:ptCount val="51"/>
                <c:pt idx="0">
                  <c:v>0.2096447776059667</c:v>
                </c:pt>
                <c:pt idx="1">
                  <c:v>0.2096447776059667</c:v>
                </c:pt>
                <c:pt idx="2">
                  <c:v>0.2096447776059667</c:v>
                </c:pt>
                <c:pt idx="3">
                  <c:v>0.2096447776059667</c:v>
                </c:pt>
                <c:pt idx="4">
                  <c:v>0.2096447776059667</c:v>
                </c:pt>
                <c:pt idx="5">
                  <c:v>0.2096447776059667</c:v>
                </c:pt>
                <c:pt idx="6">
                  <c:v>0.2096447776059667</c:v>
                </c:pt>
                <c:pt idx="7">
                  <c:v>0.2096447776059667</c:v>
                </c:pt>
                <c:pt idx="8">
                  <c:v>0.2096447776059667</c:v>
                </c:pt>
                <c:pt idx="9">
                  <c:v>0.2096447776059667</c:v>
                </c:pt>
                <c:pt idx="10">
                  <c:v>0.2096447776059667</c:v>
                </c:pt>
                <c:pt idx="11">
                  <c:v>0.2096447776059667</c:v>
                </c:pt>
                <c:pt idx="12">
                  <c:v>0.2096447776059667</c:v>
                </c:pt>
                <c:pt idx="13">
                  <c:v>0.2096447776059667</c:v>
                </c:pt>
                <c:pt idx="14">
                  <c:v>0.2096447776059667</c:v>
                </c:pt>
                <c:pt idx="15">
                  <c:v>0.2096447776059667</c:v>
                </c:pt>
                <c:pt idx="16">
                  <c:v>0.2096447776059667</c:v>
                </c:pt>
                <c:pt idx="17">
                  <c:v>0.2096447776059667</c:v>
                </c:pt>
                <c:pt idx="18">
                  <c:v>0.2096447776059667</c:v>
                </c:pt>
                <c:pt idx="19">
                  <c:v>0.2096447776059667</c:v>
                </c:pt>
                <c:pt idx="20">
                  <c:v>0.2096447776059667</c:v>
                </c:pt>
                <c:pt idx="21">
                  <c:v>0.2096447776059667</c:v>
                </c:pt>
                <c:pt idx="22">
                  <c:v>0.2096447776059667</c:v>
                </c:pt>
                <c:pt idx="23">
                  <c:v>0.2096447776059667</c:v>
                </c:pt>
                <c:pt idx="24">
                  <c:v>0.2096447776059667</c:v>
                </c:pt>
                <c:pt idx="25">
                  <c:v>0.2096447776059667</c:v>
                </c:pt>
                <c:pt idx="26">
                  <c:v>0.2096447776059667</c:v>
                </c:pt>
                <c:pt idx="27">
                  <c:v>0.2096447776059667</c:v>
                </c:pt>
                <c:pt idx="28">
                  <c:v>0.2096447776059667</c:v>
                </c:pt>
                <c:pt idx="29">
                  <c:v>0.2096447776059667</c:v>
                </c:pt>
                <c:pt idx="30">
                  <c:v>0.2096447776059667</c:v>
                </c:pt>
                <c:pt idx="31">
                  <c:v>0.2096447776059667</c:v>
                </c:pt>
                <c:pt idx="32">
                  <c:v>0.2096447776059667</c:v>
                </c:pt>
                <c:pt idx="33">
                  <c:v>0.2096447776059667</c:v>
                </c:pt>
                <c:pt idx="34">
                  <c:v>0.2096447776059667</c:v>
                </c:pt>
                <c:pt idx="35">
                  <c:v>0.2096447776059667</c:v>
                </c:pt>
                <c:pt idx="36">
                  <c:v>0.2096447776059667</c:v>
                </c:pt>
                <c:pt idx="37">
                  <c:v>0.2096447776059667</c:v>
                </c:pt>
                <c:pt idx="38">
                  <c:v>0.2096447776059667</c:v>
                </c:pt>
                <c:pt idx="39">
                  <c:v>0.2096447776059667</c:v>
                </c:pt>
                <c:pt idx="40">
                  <c:v>0.2096447776059667</c:v>
                </c:pt>
                <c:pt idx="41">
                  <c:v>0.2096447776059667</c:v>
                </c:pt>
                <c:pt idx="42">
                  <c:v>0.2096447776059667</c:v>
                </c:pt>
                <c:pt idx="43">
                  <c:v>0.2096447776059667</c:v>
                </c:pt>
                <c:pt idx="44">
                  <c:v>0.2096447776059667</c:v>
                </c:pt>
                <c:pt idx="45">
                  <c:v>0.2096447776059667</c:v>
                </c:pt>
                <c:pt idx="46">
                  <c:v>0.2096447776059667</c:v>
                </c:pt>
                <c:pt idx="47">
                  <c:v>0.2096447776059667</c:v>
                </c:pt>
                <c:pt idx="48">
                  <c:v>0.2096447776059667</c:v>
                </c:pt>
                <c:pt idx="49">
                  <c:v>0.2096447776059667</c:v>
                </c:pt>
                <c:pt idx="50">
                  <c:v>0.2096447776059667</c:v>
                </c:pt>
              </c:numCache>
            </c:numRef>
          </c:val>
          <c:smooth val="0"/>
        </c:ser>
        <c:ser>
          <c:idx val="2"/>
          <c:order val="3"/>
          <c:tx>
            <c:strRef>
              <c:f>'taxes and spending'!$A$65</c:f>
              <c:strCache>
                <c:ptCount val="1"/>
                <c:pt idx="0">
                  <c:v>Historical Avg. Taxes</c:v>
                </c:pt>
              </c:strCache>
            </c:strRef>
          </c:tx>
          <c:spPr>
            <a:ln w="25400">
              <a:solidFill>
                <a:srgbClr val="4F81BD"/>
              </a:solidFill>
              <a:prstDash val="dash"/>
            </a:ln>
          </c:spPr>
          <c:marker>
            <c:symbol val="none"/>
          </c:marker>
          <c:cat>
            <c:numRef>
              <c:f>'taxes and spending'!$B$60:$AZ$60</c:f>
              <c:numCache>
                <c:formatCode>General</c:formatCode>
                <c:ptCount val="51"/>
                <c:pt idx="0">
                  <c:v>1972</c:v>
                </c:pt>
                <c:pt idx="10">
                  <c:v>1982</c:v>
                </c:pt>
                <c:pt idx="20">
                  <c:v>1992</c:v>
                </c:pt>
                <c:pt idx="30">
                  <c:v>2002</c:v>
                </c:pt>
                <c:pt idx="40">
                  <c:v>2012</c:v>
                </c:pt>
                <c:pt idx="50">
                  <c:v>2022</c:v>
                </c:pt>
              </c:numCache>
            </c:numRef>
          </c:cat>
          <c:val>
            <c:numRef>
              <c:f>'taxes and spending'!$B$65:$AZ$65</c:f>
              <c:numCache>
                <c:formatCode>0.0%</c:formatCode>
                <c:ptCount val="51"/>
                <c:pt idx="0">
                  <c:v>0.17949435647160794</c:v>
                </c:pt>
                <c:pt idx="1">
                  <c:v>0.17949435647160794</c:v>
                </c:pt>
                <c:pt idx="2">
                  <c:v>0.17949435647160794</c:v>
                </c:pt>
                <c:pt idx="3">
                  <c:v>0.17949435647160794</c:v>
                </c:pt>
                <c:pt idx="4">
                  <c:v>0.17949435647160794</c:v>
                </c:pt>
                <c:pt idx="5">
                  <c:v>0.17949435647160794</c:v>
                </c:pt>
                <c:pt idx="6">
                  <c:v>0.17949435647160794</c:v>
                </c:pt>
                <c:pt idx="7">
                  <c:v>0.17949435647160794</c:v>
                </c:pt>
                <c:pt idx="8">
                  <c:v>0.17949435647160794</c:v>
                </c:pt>
                <c:pt idx="9">
                  <c:v>0.17949435647160794</c:v>
                </c:pt>
                <c:pt idx="10">
                  <c:v>0.17949435647160794</c:v>
                </c:pt>
                <c:pt idx="11">
                  <c:v>0.17949435647160794</c:v>
                </c:pt>
                <c:pt idx="12">
                  <c:v>0.17949435647160794</c:v>
                </c:pt>
                <c:pt idx="13">
                  <c:v>0.17949435647160794</c:v>
                </c:pt>
                <c:pt idx="14">
                  <c:v>0.17949435647160794</c:v>
                </c:pt>
                <c:pt idx="15">
                  <c:v>0.17949435647160794</c:v>
                </c:pt>
                <c:pt idx="16">
                  <c:v>0.17949435647160794</c:v>
                </c:pt>
                <c:pt idx="17">
                  <c:v>0.17949435647160794</c:v>
                </c:pt>
                <c:pt idx="18">
                  <c:v>0.17949435647160794</c:v>
                </c:pt>
                <c:pt idx="19">
                  <c:v>0.17949435647160794</c:v>
                </c:pt>
                <c:pt idx="20">
                  <c:v>0.17949435647160794</c:v>
                </c:pt>
                <c:pt idx="21">
                  <c:v>0.17949435647160794</c:v>
                </c:pt>
                <c:pt idx="22">
                  <c:v>0.17949435647160794</c:v>
                </c:pt>
                <c:pt idx="23">
                  <c:v>0.17949435647160794</c:v>
                </c:pt>
                <c:pt idx="24">
                  <c:v>0.17949435647160794</c:v>
                </c:pt>
                <c:pt idx="25">
                  <c:v>0.17949435647160794</c:v>
                </c:pt>
                <c:pt idx="26">
                  <c:v>0.17949435647160794</c:v>
                </c:pt>
                <c:pt idx="27">
                  <c:v>0.17949435647160794</c:v>
                </c:pt>
                <c:pt idx="28">
                  <c:v>0.17949435647160794</c:v>
                </c:pt>
                <c:pt idx="29">
                  <c:v>0.17949435647160794</c:v>
                </c:pt>
                <c:pt idx="30">
                  <c:v>0.17949435647160794</c:v>
                </c:pt>
                <c:pt idx="31">
                  <c:v>0.17949435647160794</c:v>
                </c:pt>
                <c:pt idx="32">
                  <c:v>0.17949435647160794</c:v>
                </c:pt>
                <c:pt idx="33">
                  <c:v>0.17949435647160794</c:v>
                </c:pt>
                <c:pt idx="34">
                  <c:v>0.17949435647160794</c:v>
                </c:pt>
                <c:pt idx="35">
                  <c:v>0.17949435647160794</c:v>
                </c:pt>
                <c:pt idx="36">
                  <c:v>0.17949435647160794</c:v>
                </c:pt>
                <c:pt idx="37">
                  <c:v>0.17949435647160794</c:v>
                </c:pt>
                <c:pt idx="38">
                  <c:v>0.17949435647160794</c:v>
                </c:pt>
                <c:pt idx="39">
                  <c:v>0.17949435647160794</c:v>
                </c:pt>
                <c:pt idx="40">
                  <c:v>0.17949435647160794</c:v>
                </c:pt>
                <c:pt idx="41">
                  <c:v>0.17949435647160794</c:v>
                </c:pt>
                <c:pt idx="42">
                  <c:v>0.17949435647160794</c:v>
                </c:pt>
                <c:pt idx="43">
                  <c:v>0.17949435647160794</c:v>
                </c:pt>
                <c:pt idx="44">
                  <c:v>0.17949435647160794</c:v>
                </c:pt>
                <c:pt idx="45">
                  <c:v>0.17949435647160794</c:v>
                </c:pt>
                <c:pt idx="46">
                  <c:v>0.17949435647160794</c:v>
                </c:pt>
                <c:pt idx="47">
                  <c:v>0.17949435647160794</c:v>
                </c:pt>
                <c:pt idx="48">
                  <c:v>0.17949435647160794</c:v>
                </c:pt>
                <c:pt idx="49">
                  <c:v>0.17949435647160794</c:v>
                </c:pt>
                <c:pt idx="50">
                  <c:v>0.17949435647160794</c:v>
                </c:pt>
              </c:numCache>
            </c:numRef>
          </c:val>
          <c:smooth val="0"/>
        </c:ser>
        <c:dLbls>
          <c:showLegendKey val="0"/>
          <c:showVal val="0"/>
          <c:showCatName val="0"/>
          <c:showSerName val="0"/>
          <c:showPercent val="0"/>
          <c:showBubbleSize val="0"/>
        </c:dLbls>
        <c:marker val="1"/>
        <c:smooth val="0"/>
        <c:axId val="145433728"/>
        <c:axId val="145435264"/>
      </c:lineChart>
      <c:catAx>
        <c:axId val="145433728"/>
        <c:scaling>
          <c:orientation val="minMax"/>
        </c:scaling>
        <c:delete val="0"/>
        <c:axPos val="b"/>
        <c:numFmt formatCode="General" sourceLinked="1"/>
        <c:majorTickMark val="out"/>
        <c:minorTickMark val="none"/>
        <c:tickLblPos val="nextTo"/>
        <c:txPr>
          <a:bodyPr rot="1200000"/>
          <a:lstStyle/>
          <a:p>
            <a:pPr>
              <a:defRPr sz="1400"/>
            </a:pPr>
            <a:endParaRPr lang="en-US"/>
          </a:p>
        </c:txPr>
        <c:crossAx val="145435264"/>
        <c:crosses val="autoZero"/>
        <c:auto val="1"/>
        <c:lblAlgn val="ctr"/>
        <c:lblOffset val="100"/>
        <c:noMultiLvlLbl val="0"/>
      </c:catAx>
      <c:valAx>
        <c:axId val="145435264"/>
        <c:scaling>
          <c:orientation val="minMax"/>
          <c:max val="0.28000000000000008"/>
          <c:min val="0.1"/>
        </c:scaling>
        <c:delete val="0"/>
        <c:axPos val="l"/>
        <c:numFmt formatCode="0%" sourceLinked="0"/>
        <c:majorTickMark val="out"/>
        <c:minorTickMark val="none"/>
        <c:tickLblPos val="nextTo"/>
        <c:txPr>
          <a:bodyPr/>
          <a:lstStyle/>
          <a:p>
            <a:pPr>
              <a:defRPr sz="1400"/>
            </a:pPr>
            <a:endParaRPr lang="en-US"/>
          </a:p>
        </c:txPr>
        <c:crossAx val="145433728"/>
        <c:crosses val="autoZero"/>
        <c:crossBetween val="between"/>
      </c:valAx>
    </c:plotArea>
    <c:legend>
      <c:legendPos val="r"/>
      <c:layout>
        <c:manualLayout>
          <c:xMode val="edge"/>
          <c:yMode val="edge"/>
          <c:x val="0.68427255603251469"/>
          <c:y val="0.62248286979314049"/>
          <c:w val="0.29744922750498487"/>
          <c:h val="0.18087231505947571"/>
        </c:manualLayout>
      </c:layout>
      <c:overlay val="0"/>
      <c:txPr>
        <a:bodyPr/>
        <a:lstStyle/>
        <a:p>
          <a:pPr>
            <a:defRPr sz="1400"/>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020" cy="350401"/>
          </a:xfrm>
          <a:prstGeom prst="rect">
            <a:avLst/>
          </a:prstGeom>
        </p:spPr>
        <p:txBody>
          <a:bodyPr vert="horz" lIns="91330" tIns="45665" rIns="91330" bIns="45665" rtlCol="0"/>
          <a:lstStyle>
            <a:lvl1pPr algn="l">
              <a:defRPr sz="1200"/>
            </a:lvl1pPr>
          </a:lstStyle>
          <a:p>
            <a:endParaRPr lang="en-US"/>
          </a:p>
        </p:txBody>
      </p:sp>
      <p:sp>
        <p:nvSpPr>
          <p:cNvPr id="3" name="Date Placeholder 2"/>
          <p:cNvSpPr>
            <a:spLocks noGrp="1"/>
          </p:cNvSpPr>
          <p:nvPr>
            <p:ph type="dt" sz="quarter" idx="1"/>
          </p:nvPr>
        </p:nvSpPr>
        <p:spPr>
          <a:xfrm>
            <a:off x="5266279" y="0"/>
            <a:ext cx="4028020" cy="350401"/>
          </a:xfrm>
          <a:prstGeom prst="rect">
            <a:avLst/>
          </a:prstGeom>
        </p:spPr>
        <p:txBody>
          <a:bodyPr vert="horz" lIns="91330" tIns="45665" rIns="91330" bIns="45665" rtlCol="0"/>
          <a:lstStyle>
            <a:lvl1pPr algn="r">
              <a:defRPr sz="1200"/>
            </a:lvl1pPr>
          </a:lstStyle>
          <a:p>
            <a:fld id="{7E7B7DFC-5E2D-4801-9F91-9C8BBE39D28E}" type="datetimeFigureOut">
              <a:rPr lang="en-US" smtClean="0"/>
              <a:pPr/>
              <a:t>11/15/2012</a:t>
            </a:fld>
            <a:endParaRPr lang="en-US"/>
          </a:p>
        </p:txBody>
      </p:sp>
      <p:sp>
        <p:nvSpPr>
          <p:cNvPr id="4" name="Footer Placeholder 3"/>
          <p:cNvSpPr>
            <a:spLocks noGrp="1"/>
          </p:cNvSpPr>
          <p:nvPr>
            <p:ph type="ftr" sz="quarter" idx="2"/>
          </p:nvPr>
        </p:nvSpPr>
        <p:spPr>
          <a:xfrm>
            <a:off x="0" y="6658804"/>
            <a:ext cx="4028020" cy="350401"/>
          </a:xfrm>
          <a:prstGeom prst="rect">
            <a:avLst/>
          </a:prstGeom>
        </p:spPr>
        <p:txBody>
          <a:bodyPr vert="horz" lIns="91330" tIns="45665" rIns="91330" bIns="45665" rtlCol="0" anchor="b"/>
          <a:lstStyle>
            <a:lvl1pPr algn="l">
              <a:defRPr sz="1200"/>
            </a:lvl1pPr>
          </a:lstStyle>
          <a:p>
            <a:endParaRPr lang="en-US"/>
          </a:p>
        </p:txBody>
      </p:sp>
      <p:sp>
        <p:nvSpPr>
          <p:cNvPr id="5" name="Slide Number Placeholder 4"/>
          <p:cNvSpPr>
            <a:spLocks noGrp="1"/>
          </p:cNvSpPr>
          <p:nvPr>
            <p:ph type="sldNum" sz="quarter" idx="3"/>
          </p:nvPr>
        </p:nvSpPr>
        <p:spPr>
          <a:xfrm>
            <a:off x="5266279" y="6658804"/>
            <a:ext cx="4028020" cy="350401"/>
          </a:xfrm>
          <a:prstGeom prst="rect">
            <a:avLst/>
          </a:prstGeom>
        </p:spPr>
        <p:txBody>
          <a:bodyPr vert="horz" lIns="91330" tIns="45665" rIns="91330" bIns="45665" rtlCol="0" anchor="b"/>
          <a:lstStyle>
            <a:lvl1pPr algn="r">
              <a:defRPr sz="1200"/>
            </a:lvl1pPr>
          </a:lstStyle>
          <a:p>
            <a:fld id="{8A79FA9B-3733-49B3-980E-9448F67C5B0F}" type="slidenum">
              <a:rPr lang="en-US" smtClean="0"/>
              <a:pPr/>
              <a:t>‹#›</a:t>
            </a:fld>
            <a:endParaRPr lang="en-US"/>
          </a:p>
        </p:txBody>
      </p:sp>
    </p:spTree>
    <p:extLst>
      <p:ext uri="{BB962C8B-B14F-4D97-AF65-F5344CB8AC3E}">
        <p14:creationId xmlns:p14="http://schemas.microsoft.com/office/powerpoint/2010/main" val="3329905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123" cy="350362"/>
          </a:xfrm>
          <a:prstGeom prst="rect">
            <a:avLst/>
          </a:prstGeom>
        </p:spPr>
        <p:txBody>
          <a:bodyPr vert="horz" lIns="91330" tIns="45665" rIns="91330" bIns="45665" rtlCol="0"/>
          <a:lstStyle>
            <a:lvl1pPr algn="l">
              <a:defRPr sz="1200"/>
            </a:lvl1pPr>
          </a:lstStyle>
          <a:p>
            <a:endParaRPr lang="en-US"/>
          </a:p>
        </p:txBody>
      </p:sp>
      <p:sp>
        <p:nvSpPr>
          <p:cNvPr id="3" name="Date Placeholder 2"/>
          <p:cNvSpPr>
            <a:spLocks noGrp="1"/>
          </p:cNvSpPr>
          <p:nvPr>
            <p:ph type="dt" idx="1"/>
          </p:nvPr>
        </p:nvSpPr>
        <p:spPr>
          <a:xfrm>
            <a:off x="5265106" y="0"/>
            <a:ext cx="4029709" cy="350362"/>
          </a:xfrm>
          <a:prstGeom prst="rect">
            <a:avLst/>
          </a:prstGeom>
        </p:spPr>
        <p:txBody>
          <a:bodyPr vert="horz" lIns="91330" tIns="45665" rIns="91330" bIns="45665" rtlCol="0"/>
          <a:lstStyle>
            <a:lvl1pPr algn="r">
              <a:defRPr sz="1200"/>
            </a:lvl1pPr>
          </a:lstStyle>
          <a:p>
            <a:fld id="{E89BA769-35D5-4AF2-A862-EEF57894507C}" type="datetimeFigureOut">
              <a:rPr lang="en-US" smtClean="0"/>
              <a:pPr/>
              <a:t>11/15/2012</a:t>
            </a:fld>
            <a:endParaRPr lang="en-US"/>
          </a:p>
        </p:txBody>
      </p:sp>
      <p:sp>
        <p:nvSpPr>
          <p:cNvPr id="4" name="Slide Image Placeholder 3"/>
          <p:cNvSpPr>
            <a:spLocks noGrp="1" noRot="1" noChangeAspect="1"/>
          </p:cNvSpPr>
          <p:nvPr>
            <p:ph type="sldImg" idx="2"/>
          </p:nvPr>
        </p:nvSpPr>
        <p:spPr>
          <a:xfrm>
            <a:off x="2897188" y="527050"/>
            <a:ext cx="3502025" cy="2627313"/>
          </a:xfrm>
          <a:prstGeom prst="rect">
            <a:avLst/>
          </a:prstGeom>
          <a:noFill/>
          <a:ln w="12700">
            <a:solidFill>
              <a:prstClr val="black"/>
            </a:solidFill>
          </a:ln>
        </p:spPr>
        <p:txBody>
          <a:bodyPr vert="horz" lIns="91330" tIns="45665" rIns="91330" bIns="45665" rtlCol="0" anchor="ctr"/>
          <a:lstStyle/>
          <a:p>
            <a:endParaRPr lang="en-US"/>
          </a:p>
        </p:txBody>
      </p:sp>
      <p:sp>
        <p:nvSpPr>
          <p:cNvPr id="5" name="Notes Placeholder 4"/>
          <p:cNvSpPr>
            <a:spLocks noGrp="1"/>
          </p:cNvSpPr>
          <p:nvPr>
            <p:ph type="body" sz="quarter" idx="3"/>
          </p:nvPr>
        </p:nvSpPr>
        <p:spPr>
          <a:xfrm>
            <a:off x="929323" y="3329227"/>
            <a:ext cx="7437754" cy="3154839"/>
          </a:xfrm>
          <a:prstGeom prst="rect">
            <a:avLst/>
          </a:prstGeom>
        </p:spPr>
        <p:txBody>
          <a:bodyPr vert="horz" lIns="91330" tIns="45665" rIns="91330" bIns="456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453"/>
            <a:ext cx="4028123" cy="350362"/>
          </a:xfrm>
          <a:prstGeom prst="rect">
            <a:avLst/>
          </a:prstGeom>
        </p:spPr>
        <p:txBody>
          <a:bodyPr vert="horz" lIns="91330" tIns="45665" rIns="91330" bIns="45665" rtlCol="0" anchor="b"/>
          <a:lstStyle>
            <a:lvl1pPr algn="l">
              <a:defRPr sz="1200"/>
            </a:lvl1pPr>
          </a:lstStyle>
          <a:p>
            <a:endParaRPr lang="en-US"/>
          </a:p>
        </p:txBody>
      </p:sp>
      <p:sp>
        <p:nvSpPr>
          <p:cNvPr id="7" name="Slide Number Placeholder 6"/>
          <p:cNvSpPr>
            <a:spLocks noGrp="1"/>
          </p:cNvSpPr>
          <p:nvPr>
            <p:ph type="sldNum" sz="quarter" idx="5"/>
          </p:nvPr>
        </p:nvSpPr>
        <p:spPr>
          <a:xfrm>
            <a:off x="5265106" y="6658453"/>
            <a:ext cx="4029709" cy="350362"/>
          </a:xfrm>
          <a:prstGeom prst="rect">
            <a:avLst/>
          </a:prstGeom>
        </p:spPr>
        <p:txBody>
          <a:bodyPr vert="horz" lIns="91330" tIns="45665" rIns="91330" bIns="45665" rtlCol="0" anchor="b"/>
          <a:lstStyle>
            <a:lvl1pPr algn="r">
              <a:defRPr sz="1200"/>
            </a:lvl1pPr>
          </a:lstStyle>
          <a:p>
            <a:fld id="{B3641B7F-8D23-4DF1-BC48-3B94702A72F1}" type="slidenum">
              <a:rPr lang="en-US" smtClean="0"/>
              <a:pPr/>
              <a:t>‹#›</a:t>
            </a:fld>
            <a:endParaRPr lang="en-US"/>
          </a:p>
        </p:txBody>
      </p:sp>
    </p:spTree>
    <p:extLst>
      <p:ext uri="{BB962C8B-B14F-4D97-AF65-F5344CB8AC3E}">
        <p14:creationId xmlns:p14="http://schemas.microsoft.com/office/powerpoint/2010/main" val="498124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F8A7D-2FD2-4B96-826F-273D5EC4B4C1}" type="datetime1">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266749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658EE-DF92-4201-AB70-7FADBDCF3739}" type="datetime1">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113398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C0D66-42A6-4C8F-8E22-7082B4C53814}" type="datetime1">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396569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E97E8-10F6-47B6-836D-6314249DA2B8}" type="datetime1">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154997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1AF22-A29D-4F7D-B4A7-964B43346F91}" type="datetime1">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372379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99A6CE-78EF-48A8-90A3-F0CB4136CFE1}" type="datetime1">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330274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3832A-41D0-42FA-9D16-3DFAC1EF4402}" type="datetime1">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255905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030E7-E194-4118-A028-EBAC0858D819}" type="datetime1">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138889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C570A-798D-4CED-B018-7FBAAFD5BEB7}" type="datetime1">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104320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9E6F4-B6C0-46BF-B412-D2752A80B3CE}" type="datetime1">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128497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73CF1-7284-44FB-B992-271BED8A5FBA}" type="datetime1">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53C1B-4798-48D9-81B8-C9130B26B352}" type="slidenum">
              <a:rPr lang="en-US" smtClean="0"/>
              <a:pPr/>
              <a:t>‹#›</a:t>
            </a:fld>
            <a:endParaRPr lang="en-US"/>
          </a:p>
        </p:txBody>
      </p:sp>
    </p:spTree>
    <p:extLst>
      <p:ext uri="{BB962C8B-B14F-4D97-AF65-F5344CB8AC3E}">
        <p14:creationId xmlns:p14="http://schemas.microsoft.com/office/powerpoint/2010/main" val="272755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8E5C7-F970-4529-910E-D0E4B572F893}" type="datetime1">
              <a:rPr lang="en-US" smtClean="0"/>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53C1B-4798-48D9-81B8-C9130B26B352}" type="slidenum">
              <a:rPr lang="en-US" smtClean="0"/>
              <a:pPr/>
              <a:t>‹#›</a:t>
            </a:fld>
            <a:endParaRPr lang="en-US"/>
          </a:p>
        </p:txBody>
      </p:sp>
    </p:spTree>
    <p:extLst>
      <p:ext uri="{BB962C8B-B14F-4D97-AF65-F5344CB8AC3E}">
        <p14:creationId xmlns:p14="http://schemas.microsoft.com/office/powerpoint/2010/main" val="190677479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localhost/2012:OTHERS/TaxFairness/1202:LOGO/LOGO/logoFinal.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facebook.com/Americans4TaxFairness" TargetMode="External"/><Relationship Id="rId3" Type="http://schemas.openxmlformats.org/officeDocument/2006/relationships/hyperlink" Target="mailto:fclemente@americansfortaxfairness.org" TargetMode="External"/><Relationship Id="rId7" Type="http://schemas.openxmlformats.org/officeDocument/2006/relationships/hyperlink" Target="https://twitter.com/" TargetMode="External"/><Relationship Id="rId2" Type="http://schemas.openxmlformats.org/officeDocument/2006/relationships/hyperlink" Target="mailto:rmbrand@robertbrandon.com" TargetMode="External"/><Relationship Id="rId1" Type="http://schemas.openxmlformats.org/officeDocument/2006/relationships/slideLayout" Target="../slideLayouts/slideLayout2.xml"/><Relationship Id="rId6" Type="http://schemas.openxmlformats.org/officeDocument/2006/relationships/hyperlink" Target="http://www.americansfortaxfairness.org/" TargetMode="External"/><Relationship Id="rId5" Type="http://schemas.openxmlformats.org/officeDocument/2006/relationships/image" Target="file://localhost/2012:OTHERS/TaxFairness/1202:LOGO/LOGO/logoFinal.png" TargetMode="External"/><Relationship Id="rId10" Type="http://schemas.openxmlformats.org/officeDocument/2006/relationships/image" Target="../media/image8.png"/><Relationship Id="rId4" Type="http://schemas.openxmlformats.org/officeDocument/2006/relationships/image" Target="../media/image1.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46847"/>
            <a:ext cx="9144000" cy="2133600"/>
          </a:xfrm>
        </p:spPr>
        <p:txBody>
          <a:bodyPr>
            <a:normAutofit/>
          </a:bodyPr>
          <a:lstStyle/>
          <a:p>
            <a:r>
              <a:rPr lang="en-US" sz="4000" dirty="0" smtClean="0">
                <a:solidFill>
                  <a:schemeClr val="bg1"/>
                </a:solidFill>
                <a:latin typeface="Arial Black"/>
                <a:cs typeface="Arial Black"/>
              </a:rPr>
              <a:t>Winning the Budget Showdown</a:t>
            </a:r>
          </a:p>
          <a:p>
            <a:r>
              <a:rPr lang="en-US" dirty="0" smtClean="0">
                <a:solidFill>
                  <a:schemeClr val="bg1"/>
                </a:solidFill>
                <a:latin typeface="Arial Black"/>
                <a:cs typeface="Arial Black"/>
              </a:rPr>
              <a:t>Nov. 15, 2012</a:t>
            </a:r>
            <a:endParaRPr lang="en-US" dirty="0">
              <a:solidFill>
                <a:schemeClr val="bg1"/>
              </a:solidFill>
              <a:latin typeface="Arial Black"/>
              <a:cs typeface="Arial Black"/>
            </a:endParaRPr>
          </a:p>
        </p:txBody>
      </p:sp>
      <p:pic>
        <p:nvPicPr>
          <p:cNvPr id="5" name="logoFinal.png" descr="/2012:OTHERS/TaxFairness/1202:LOGO/LOGO/logoFinal.png"/>
          <p:cNvPicPr>
            <a:picLocks noChangeAspect="1"/>
          </p:cNvPicPr>
          <p:nvPr/>
        </p:nvPicPr>
        <p:blipFill>
          <a:blip r:embed="rId2" r:link="rId3"/>
          <a:stretch>
            <a:fillRect/>
          </a:stretch>
        </p:blipFill>
        <p:spPr>
          <a:xfrm>
            <a:off x="1057919" y="1066800"/>
            <a:ext cx="7047211" cy="1633783"/>
          </a:xfrm>
          <a:prstGeom prst="rect">
            <a:avLst/>
          </a:prstGeom>
        </p:spPr>
      </p:pic>
      <p:sp>
        <p:nvSpPr>
          <p:cNvPr id="6" name="Rectangle 5"/>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56497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xmlns:mv="urn:schemas-microsoft-com:mac:vml">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C00000"/>
                </a:solidFill>
                <a:latin typeface="Arial Black" pitchFamily="34" charset="0"/>
              </a:rPr>
              <a:t>        BUSH TAX CUTS</a:t>
            </a:r>
            <a:endParaRPr lang="en-US" sz="4000" dirty="0">
              <a:solidFill>
                <a:srgbClr val="C00000"/>
              </a:solidFill>
              <a:latin typeface="Arial Black" pitchFamily="34" charset="0"/>
            </a:endParaRPr>
          </a:p>
        </p:txBody>
      </p:sp>
      <p:sp>
        <p:nvSpPr>
          <p:cNvPr id="3" name="Content Placeholder 2"/>
          <p:cNvSpPr>
            <a:spLocks noGrp="1"/>
          </p:cNvSpPr>
          <p:nvPr>
            <p:ph idx="1"/>
          </p:nvPr>
        </p:nvSpPr>
        <p:spPr>
          <a:xfrm>
            <a:off x="457200" y="1876425"/>
            <a:ext cx="8229600" cy="4525963"/>
          </a:xfrm>
        </p:spPr>
        <p:txBody>
          <a:bodyPr>
            <a:normAutofit lnSpcReduction="10000"/>
          </a:bodyPr>
          <a:lstStyle/>
          <a:p>
            <a:pPr lvl="0"/>
            <a:r>
              <a:rPr lang="en-US" sz="2200" b="1" dirty="0">
                <a:solidFill>
                  <a:srgbClr val="0099CC"/>
                </a:solidFill>
                <a:latin typeface="Arial" pitchFamily="34" charset="0"/>
                <a:cs typeface="Arial" pitchFamily="34" charset="0"/>
              </a:rPr>
              <a:t>Obama position: </a:t>
            </a:r>
            <a:r>
              <a:rPr lang="en-US" sz="2200" dirty="0" smtClean="0">
                <a:solidFill>
                  <a:prstClr val="black"/>
                </a:solidFill>
                <a:latin typeface="Arial" pitchFamily="34" charset="0"/>
                <a:cs typeface="Arial" pitchFamily="34" charset="0"/>
              </a:rPr>
              <a:t>Extend Bush tax cuts for 98% of Americans; end them for </a:t>
            </a:r>
            <a:r>
              <a:rPr lang="en-US" sz="2200" dirty="0">
                <a:solidFill>
                  <a:prstClr val="black"/>
                </a:solidFill>
                <a:latin typeface="Arial" pitchFamily="34" charset="0"/>
                <a:cs typeface="Arial" pitchFamily="34" charset="0"/>
              </a:rPr>
              <a:t>top 2% (households </a:t>
            </a:r>
            <a:r>
              <a:rPr lang="en-US" sz="2200" dirty="0" smtClean="0">
                <a:solidFill>
                  <a:prstClr val="black"/>
                </a:solidFill>
                <a:latin typeface="Arial" pitchFamily="34" charset="0"/>
                <a:cs typeface="Arial" pitchFamily="34" charset="0"/>
              </a:rPr>
              <a:t>making $250,000+ </a:t>
            </a:r>
            <a:r>
              <a:rPr lang="en-US" sz="2200" dirty="0">
                <a:solidFill>
                  <a:prstClr val="black"/>
                </a:solidFill>
                <a:latin typeface="Arial" pitchFamily="34" charset="0"/>
                <a:cs typeface="Arial" pitchFamily="34" charset="0"/>
              </a:rPr>
              <a:t>a </a:t>
            </a:r>
            <a:r>
              <a:rPr lang="en-US" sz="2200" dirty="0" smtClean="0">
                <a:solidFill>
                  <a:prstClr val="black"/>
                </a:solidFill>
                <a:latin typeface="Arial" pitchFamily="34" charset="0"/>
                <a:cs typeface="Arial" pitchFamily="34" charset="0"/>
              </a:rPr>
              <a:t>year)</a:t>
            </a:r>
            <a:endParaRPr lang="en-US" sz="2200" dirty="0">
              <a:solidFill>
                <a:prstClr val="black"/>
              </a:solidFill>
              <a:latin typeface="Arial" pitchFamily="34" charset="0"/>
              <a:cs typeface="Arial" pitchFamily="34" charset="0"/>
            </a:endParaRPr>
          </a:p>
          <a:p>
            <a:pPr lvl="0"/>
            <a:r>
              <a:rPr lang="en-US" sz="2200" b="1" dirty="0">
                <a:solidFill>
                  <a:srgbClr val="0099CC"/>
                </a:solidFill>
                <a:latin typeface="Arial" pitchFamily="34" charset="0"/>
                <a:cs typeface="Arial" pitchFamily="34" charset="0"/>
              </a:rPr>
              <a:t>Worth $1 trillion over 10 years </a:t>
            </a:r>
            <a:endParaRPr lang="en-US" sz="2200" b="1" dirty="0" smtClean="0">
              <a:solidFill>
                <a:srgbClr val="0099CC"/>
              </a:solidFill>
              <a:latin typeface="Arial" pitchFamily="34" charset="0"/>
              <a:cs typeface="Arial" pitchFamily="34" charset="0"/>
            </a:endParaRPr>
          </a:p>
          <a:p>
            <a:pPr lvl="1"/>
            <a:r>
              <a:rPr lang="en-US" sz="1800" dirty="0" smtClean="0">
                <a:solidFill>
                  <a:prstClr val="black"/>
                </a:solidFill>
                <a:latin typeface="Arial" pitchFamily="34" charset="0"/>
                <a:cs typeface="Arial" pitchFamily="34" charset="0"/>
              </a:rPr>
              <a:t>25</a:t>
            </a:r>
            <a:r>
              <a:rPr lang="en-US" sz="1800" dirty="0">
                <a:solidFill>
                  <a:prstClr val="black"/>
                </a:solidFill>
                <a:latin typeface="Arial" pitchFamily="34" charset="0"/>
                <a:cs typeface="Arial" pitchFamily="34" charset="0"/>
              </a:rPr>
              <a:t>% of </a:t>
            </a:r>
            <a:r>
              <a:rPr lang="en-US" sz="1800" dirty="0" smtClean="0">
                <a:solidFill>
                  <a:prstClr val="black"/>
                </a:solidFill>
                <a:latin typeface="Arial" pitchFamily="34" charset="0"/>
                <a:cs typeface="Arial" pitchFamily="34" charset="0"/>
              </a:rPr>
              <a:t>$4 trillion deficit-reduction goal</a:t>
            </a:r>
          </a:p>
          <a:p>
            <a:pPr lvl="1"/>
            <a:r>
              <a:rPr lang="en-US" sz="1800" dirty="0" smtClean="0">
                <a:solidFill>
                  <a:prstClr val="black"/>
                </a:solidFill>
                <a:latin typeface="Arial" pitchFamily="34" charset="0"/>
                <a:cs typeface="Arial" pitchFamily="34" charset="0"/>
              </a:rPr>
              <a:t>Equals </a:t>
            </a:r>
            <a:r>
              <a:rPr lang="en-US" sz="1800" dirty="0" smtClean="0">
                <a:solidFill>
                  <a:prstClr val="black"/>
                </a:solidFill>
                <a:latin typeface="Arial" pitchFamily="34" charset="0"/>
                <a:cs typeface="Arial" pitchFamily="34" charset="0"/>
              </a:rPr>
              <a:t>$1 </a:t>
            </a:r>
            <a:r>
              <a:rPr lang="en-US" sz="1800" smtClean="0">
                <a:solidFill>
                  <a:prstClr val="black"/>
                </a:solidFill>
                <a:latin typeface="Arial" pitchFamily="34" charset="0"/>
                <a:cs typeface="Arial" pitchFamily="34" charset="0"/>
              </a:rPr>
              <a:t>trillion in budget </a:t>
            </a:r>
            <a:r>
              <a:rPr lang="en-US" sz="1800" dirty="0" smtClean="0">
                <a:solidFill>
                  <a:prstClr val="black"/>
                </a:solidFill>
                <a:latin typeface="Arial" pitchFamily="34" charset="0"/>
                <a:cs typeface="Arial" pitchFamily="34" charset="0"/>
              </a:rPr>
              <a:t>sequestration (</a:t>
            </a:r>
            <a:r>
              <a:rPr lang="en-US" sz="1800" dirty="0" smtClean="0">
                <a:solidFill>
                  <a:prstClr val="black"/>
                </a:solidFill>
                <a:latin typeface="Arial" pitchFamily="34" charset="0"/>
                <a:cs typeface="Arial" pitchFamily="34" charset="0"/>
              </a:rPr>
              <a:t>defense &amp; </a:t>
            </a:r>
            <a:r>
              <a:rPr lang="en-US" sz="1800" dirty="0" smtClean="0">
                <a:solidFill>
                  <a:prstClr val="black"/>
                </a:solidFill>
                <a:latin typeface="Arial" pitchFamily="34" charset="0"/>
                <a:cs typeface="Arial" pitchFamily="34" charset="0"/>
              </a:rPr>
              <a:t>domestic) </a:t>
            </a:r>
            <a:endParaRPr lang="en-US" sz="1800" dirty="0">
              <a:solidFill>
                <a:prstClr val="black"/>
              </a:solidFill>
              <a:latin typeface="Arial" pitchFamily="34" charset="0"/>
              <a:cs typeface="Arial" pitchFamily="34" charset="0"/>
            </a:endParaRPr>
          </a:p>
          <a:p>
            <a:pPr lvl="0"/>
            <a:r>
              <a:rPr lang="en-US" sz="2200" b="1" dirty="0" smtClean="0">
                <a:solidFill>
                  <a:srgbClr val="0099CC"/>
                </a:solidFill>
                <a:latin typeface="Arial" pitchFamily="34" charset="0"/>
                <a:cs typeface="Arial" pitchFamily="34" charset="0"/>
              </a:rPr>
              <a:t>Ending </a:t>
            </a:r>
            <a:r>
              <a:rPr lang="en-US" sz="2200" b="1" dirty="0">
                <a:solidFill>
                  <a:srgbClr val="0099CC"/>
                </a:solidFill>
                <a:latin typeface="Arial" pitchFamily="34" charset="0"/>
                <a:cs typeface="Arial" pitchFamily="34" charset="0"/>
              </a:rPr>
              <a:t>Bush tax cuts on </a:t>
            </a:r>
            <a:r>
              <a:rPr lang="en-US" sz="2200" b="1" dirty="0" smtClean="0">
                <a:solidFill>
                  <a:srgbClr val="0099CC"/>
                </a:solidFill>
                <a:latin typeface="Arial" pitchFamily="34" charset="0"/>
                <a:cs typeface="Arial" pitchFamily="34" charset="0"/>
              </a:rPr>
              <a:t>richest </a:t>
            </a:r>
            <a:r>
              <a:rPr lang="en-US" sz="2200" b="1" dirty="0">
                <a:solidFill>
                  <a:srgbClr val="0099CC"/>
                </a:solidFill>
                <a:latin typeface="Arial" pitchFamily="34" charset="0"/>
                <a:cs typeface="Arial" pitchFamily="34" charset="0"/>
              </a:rPr>
              <a:t>2% means:</a:t>
            </a:r>
          </a:p>
          <a:p>
            <a:pPr lvl="1"/>
            <a:r>
              <a:rPr lang="en-US" sz="2000" dirty="0" smtClean="0">
                <a:solidFill>
                  <a:prstClr val="black"/>
                </a:solidFill>
                <a:latin typeface="Arial" pitchFamily="34" charset="0"/>
                <a:cs typeface="Arial" pitchFamily="34" charset="0"/>
              </a:rPr>
              <a:t>Return to higher </a:t>
            </a:r>
            <a:r>
              <a:rPr lang="en-US" sz="2000" dirty="0">
                <a:solidFill>
                  <a:prstClr val="black"/>
                </a:solidFill>
                <a:latin typeface="Arial" pitchFamily="34" charset="0"/>
                <a:cs typeface="Arial" pitchFamily="34" charset="0"/>
              </a:rPr>
              <a:t>income tax </a:t>
            </a:r>
            <a:r>
              <a:rPr lang="en-US" sz="2000" dirty="0" smtClean="0">
                <a:solidFill>
                  <a:prstClr val="black"/>
                </a:solidFill>
                <a:latin typeface="Arial" pitchFamily="34" charset="0"/>
                <a:cs typeface="Arial" pitchFamily="34" charset="0"/>
              </a:rPr>
              <a:t>rates at top end: 35% to 39.6%</a:t>
            </a:r>
            <a:endParaRPr lang="en-US" sz="2000" dirty="0">
              <a:solidFill>
                <a:prstClr val="black"/>
              </a:solidFill>
              <a:latin typeface="Arial" pitchFamily="34" charset="0"/>
              <a:cs typeface="Arial" pitchFamily="34" charset="0"/>
            </a:endParaRPr>
          </a:p>
          <a:p>
            <a:pPr lvl="1"/>
            <a:r>
              <a:rPr lang="en-US" sz="2000" dirty="0">
                <a:solidFill>
                  <a:prstClr val="black"/>
                </a:solidFill>
                <a:latin typeface="Arial" pitchFamily="34" charset="0"/>
                <a:cs typeface="Arial" pitchFamily="34" charset="0"/>
              </a:rPr>
              <a:t>Higher capital gains tax (rising from 15% to 20%) and higher tax on dividends </a:t>
            </a:r>
            <a:r>
              <a:rPr lang="en-US" sz="2000" dirty="0" smtClean="0">
                <a:solidFill>
                  <a:prstClr val="black"/>
                </a:solidFill>
                <a:latin typeface="Arial" pitchFamily="34" charset="0"/>
                <a:cs typeface="Arial" pitchFamily="34" charset="0"/>
              </a:rPr>
              <a:t>(rising from </a:t>
            </a:r>
            <a:r>
              <a:rPr lang="en-US" sz="2000" dirty="0">
                <a:solidFill>
                  <a:prstClr val="black"/>
                </a:solidFill>
                <a:latin typeface="Arial" pitchFamily="34" charset="0"/>
                <a:cs typeface="Arial" pitchFamily="34" charset="0"/>
              </a:rPr>
              <a:t>15% to ordinary income tax rate</a:t>
            </a:r>
            <a:r>
              <a:rPr lang="en-US" sz="2000" dirty="0" smtClean="0">
                <a:solidFill>
                  <a:prstClr val="black"/>
                </a:solidFill>
                <a:latin typeface="Arial" pitchFamily="34" charset="0"/>
                <a:cs typeface="Arial" pitchFamily="34" charset="0"/>
              </a:rPr>
              <a:t>)</a:t>
            </a:r>
          </a:p>
          <a:p>
            <a:pPr lvl="1"/>
            <a:r>
              <a:rPr lang="en-US" sz="2000" dirty="0" smtClean="0">
                <a:solidFill>
                  <a:prstClr val="black"/>
                </a:solidFill>
                <a:latin typeface="Arial" pitchFamily="34" charset="0"/>
                <a:cs typeface="Arial" pitchFamily="34" charset="0"/>
              </a:rPr>
              <a:t>Higher estate tax:</a:t>
            </a:r>
          </a:p>
          <a:p>
            <a:pPr lvl="2"/>
            <a:r>
              <a:rPr lang="en-US" sz="1600" dirty="0" smtClean="0">
                <a:solidFill>
                  <a:prstClr val="black"/>
                </a:solidFill>
                <a:latin typeface="Arial" pitchFamily="34" charset="0"/>
                <a:cs typeface="Arial" pitchFamily="34" charset="0"/>
              </a:rPr>
              <a:t>Exempt $7 million not $10 million estates; tax at 45%, not 35%</a:t>
            </a:r>
          </a:p>
          <a:p>
            <a:pPr lvl="2"/>
            <a:r>
              <a:rPr lang="en-US" sz="1600" dirty="0" smtClean="0">
                <a:solidFill>
                  <a:prstClr val="black"/>
                </a:solidFill>
                <a:latin typeface="Arial" pitchFamily="34" charset="0"/>
                <a:cs typeface="Arial" pitchFamily="34" charset="0"/>
              </a:rPr>
              <a:t>Affects 3 out of 1,000 families</a:t>
            </a:r>
            <a:endParaRPr lang="en-US" sz="1600" dirty="0">
              <a:solidFill>
                <a:prstClr val="black"/>
              </a:solidFill>
              <a:latin typeface="Arial" pitchFamily="34" charset="0"/>
              <a:cs typeface="Arial" pitchFamily="34" charset="0"/>
            </a:endParaRPr>
          </a:p>
          <a:p>
            <a:endParaRPr lang="en-US" dirty="0"/>
          </a:p>
        </p:txBody>
      </p:sp>
      <p:sp>
        <p:nvSpPr>
          <p:cNvPr id="4" name="Rectangle 3"/>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logoFinal.png" descr="/2012:OTHERS/TaxFairness/1202:LOGO/LOGO/logoFinal.png"/>
          <p:cNvPicPr>
            <a:picLocks noChangeAspect="1"/>
          </p:cNvPicPr>
          <p:nvPr/>
        </p:nvPicPr>
        <p:blipFill>
          <a:blip r:embed="rId2" r:link="rId3"/>
          <a:stretch>
            <a:fillRect/>
          </a:stretch>
        </p:blipFill>
        <p:spPr>
          <a:xfrm>
            <a:off x="228601" y="6324600"/>
            <a:ext cx="1456797" cy="337735"/>
          </a:xfrm>
          <a:prstGeom prst="rect">
            <a:avLst/>
          </a:prstGeom>
        </p:spPr>
      </p:pic>
      <p:sp>
        <p:nvSpPr>
          <p:cNvPr id="6" name="Slide Number Placeholder 5"/>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10</a:t>
            </a:fld>
            <a:endParaRPr lang="en-US" dirty="0">
              <a:solidFill>
                <a:schemeClr val="bg1"/>
              </a:solidFill>
              <a:latin typeface="Arial" pitchFamily="34" charset="0"/>
              <a:cs typeface="Arial" pitchFamily="34" charset="0"/>
            </a:endParaRPr>
          </a:p>
        </p:txBody>
      </p:sp>
      <p:pic>
        <p:nvPicPr>
          <p:cNvPr id="7" name="Picture 2" descr="http://urbantitan.com/wp-content/uploads/2010/12/George-W.-Bush-www.abc.net_.au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76200"/>
            <a:ext cx="16732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89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C00000"/>
                </a:solidFill>
                <a:latin typeface="Arial Black" pitchFamily="34" charset="0"/>
              </a:rPr>
              <a:t>BUSH TAX CUTS MESSAGE</a:t>
            </a:r>
            <a:endParaRPr lang="en-US" sz="4000" dirty="0">
              <a:solidFill>
                <a:srgbClr val="C00000"/>
              </a:solidFill>
              <a:latin typeface="Arial Black" pitchFamily="34" charset="0"/>
            </a:endParaRPr>
          </a:p>
        </p:txBody>
      </p:sp>
      <p:sp>
        <p:nvSpPr>
          <p:cNvPr id="3" name="Content Placeholder 2"/>
          <p:cNvSpPr>
            <a:spLocks noGrp="1"/>
          </p:cNvSpPr>
          <p:nvPr>
            <p:ph idx="1"/>
          </p:nvPr>
        </p:nvSpPr>
        <p:spPr>
          <a:xfrm>
            <a:off x="457200" y="1447800"/>
            <a:ext cx="8229600" cy="4876800"/>
          </a:xfrm>
        </p:spPr>
        <p:txBody>
          <a:bodyPr>
            <a:normAutofit fontScale="55000" lnSpcReduction="20000"/>
          </a:bodyPr>
          <a:lstStyle/>
          <a:p>
            <a:pPr>
              <a:lnSpc>
                <a:spcPct val="120000"/>
              </a:lnSpc>
              <a:spcBef>
                <a:spcPts val="600"/>
              </a:spcBef>
              <a:spcAft>
                <a:spcPts val="600"/>
              </a:spcAft>
              <a:defRPr/>
            </a:pPr>
            <a:r>
              <a:rPr lang="en-US" sz="3400" b="1" dirty="0">
                <a:solidFill>
                  <a:srgbClr val="0099CC"/>
                </a:solidFill>
                <a:latin typeface="Arial" pitchFamily="34" charset="0"/>
                <a:cs typeface="Arial" pitchFamily="34" charset="0"/>
              </a:rPr>
              <a:t>Core message: </a:t>
            </a:r>
            <a:r>
              <a:rPr lang="en-US" sz="3500" b="1" dirty="0">
                <a:solidFill>
                  <a:srgbClr val="0099CC"/>
                </a:solidFill>
                <a:latin typeface="Arial" pitchFamily="34" charset="0"/>
                <a:cs typeface="Arial" pitchFamily="34" charset="0"/>
              </a:rPr>
              <a:t>End the Bush tax cuts for the richest 2%. </a:t>
            </a:r>
            <a:r>
              <a:rPr lang="en-US" sz="3400" dirty="0">
                <a:solidFill>
                  <a:schemeClr val="bg1"/>
                </a:solidFill>
                <a:latin typeface="Arial" pitchFamily="34" charset="0"/>
                <a:cs typeface="Arial" pitchFamily="34" charset="0"/>
              </a:rPr>
              <a:t>It’s time for the wealthiest Americans and big corporations to pay their fair share of taxes. </a:t>
            </a:r>
          </a:p>
          <a:p>
            <a:pPr>
              <a:lnSpc>
                <a:spcPct val="120000"/>
              </a:lnSpc>
              <a:spcBef>
                <a:spcPts val="600"/>
              </a:spcBef>
              <a:spcAft>
                <a:spcPts val="600"/>
              </a:spcAft>
              <a:defRPr/>
            </a:pPr>
            <a:r>
              <a:rPr lang="en-US" sz="3400" b="1" dirty="0">
                <a:solidFill>
                  <a:srgbClr val="0099CC"/>
                </a:solidFill>
                <a:latin typeface="Arial" pitchFamily="34" charset="0"/>
                <a:cs typeface="Arial" pitchFamily="34" charset="0"/>
              </a:rPr>
              <a:t>Connect:</a:t>
            </a:r>
            <a:r>
              <a:rPr lang="en-US" sz="3400" dirty="0">
                <a:solidFill>
                  <a:schemeClr val="bg1"/>
                </a:solidFill>
                <a:latin typeface="Arial" pitchFamily="34" charset="0"/>
                <a:cs typeface="Arial" pitchFamily="34" charset="0"/>
              </a:rPr>
              <a:t> Our tax system is rigged in favor of the wealthy and big corporations and isn’t working for most Americans.</a:t>
            </a:r>
          </a:p>
          <a:p>
            <a:pPr>
              <a:lnSpc>
                <a:spcPct val="120000"/>
              </a:lnSpc>
              <a:spcBef>
                <a:spcPts val="600"/>
              </a:spcBef>
              <a:spcAft>
                <a:spcPts val="600"/>
              </a:spcAft>
              <a:defRPr/>
            </a:pPr>
            <a:r>
              <a:rPr lang="en-US" sz="3400" b="1" dirty="0">
                <a:solidFill>
                  <a:srgbClr val="0099CC"/>
                </a:solidFill>
                <a:latin typeface="Arial" pitchFamily="34" charset="0"/>
                <a:cs typeface="Arial" pitchFamily="34" charset="0"/>
              </a:rPr>
              <a:t>Values: </a:t>
            </a:r>
            <a:r>
              <a:rPr lang="en-US" sz="3400" dirty="0">
                <a:solidFill>
                  <a:schemeClr val="bg1"/>
                </a:solidFill>
                <a:latin typeface="Arial" pitchFamily="34" charset="0"/>
                <a:cs typeface="Arial" pitchFamily="34" charset="0"/>
              </a:rPr>
              <a:t>We applaud financial success, but when the rich get special tax breaks they don’t need and the country can’t afford the middle class has to make up the difference. </a:t>
            </a:r>
          </a:p>
          <a:p>
            <a:pPr>
              <a:lnSpc>
                <a:spcPct val="120000"/>
              </a:lnSpc>
              <a:spcBef>
                <a:spcPts val="600"/>
              </a:spcBef>
              <a:spcAft>
                <a:spcPts val="600"/>
              </a:spcAft>
              <a:defRPr/>
            </a:pPr>
            <a:r>
              <a:rPr lang="en-US" sz="3400" b="1" dirty="0">
                <a:solidFill>
                  <a:srgbClr val="0099CC"/>
                </a:solidFill>
                <a:latin typeface="Arial" pitchFamily="34" charset="0"/>
                <a:cs typeface="Arial" pitchFamily="34" charset="0"/>
              </a:rPr>
              <a:t>Illustrate: </a:t>
            </a:r>
            <a:r>
              <a:rPr lang="en-US" sz="3400" dirty="0">
                <a:solidFill>
                  <a:schemeClr val="bg1"/>
                </a:solidFill>
                <a:latin typeface="Arial" pitchFamily="34" charset="0"/>
                <a:cs typeface="Arial" pitchFamily="34" charset="0"/>
              </a:rPr>
              <a:t>The Bush tax cuts give a $160,000 tax break on average to someone who makes $1 million a year.</a:t>
            </a:r>
          </a:p>
          <a:p>
            <a:pPr>
              <a:lnSpc>
                <a:spcPct val="120000"/>
              </a:lnSpc>
              <a:spcBef>
                <a:spcPts val="600"/>
              </a:spcBef>
              <a:spcAft>
                <a:spcPts val="600"/>
              </a:spcAft>
              <a:defRPr/>
            </a:pPr>
            <a:r>
              <a:rPr lang="en-US" sz="3400" b="1" dirty="0">
                <a:solidFill>
                  <a:srgbClr val="0099CC"/>
                </a:solidFill>
                <a:latin typeface="Arial" pitchFamily="34" charset="0"/>
                <a:cs typeface="Arial" pitchFamily="34" charset="0"/>
              </a:rPr>
              <a:t>Bottom Line:</a:t>
            </a:r>
            <a:r>
              <a:rPr lang="en-US" sz="3400" dirty="0">
                <a:solidFill>
                  <a:schemeClr val="bg1"/>
                </a:solidFill>
                <a:latin typeface="Arial" pitchFamily="34" charset="0"/>
                <a:cs typeface="Arial" pitchFamily="34" charset="0"/>
              </a:rPr>
              <a:t> Politicians stacking the deck in favor of their wealthy campaign contributors and sticking the rest of us with the tab is not right. It’s time the wealthy played by the same rules and paid their fair share.</a:t>
            </a:r>
          </a:p>
          <a:p>
            <a:pPr marL="0" indent="0">
              <a:buNone/>
            </a:pPr>
            <a:endParaRPr lang="en-US" dirty="0"/>
          </a:p>
        </p:txBody>
      </p:sp>
      <p:sp>
        <p:nvSpPr>
          <p:cNvPr id="4" name="Rectangle 3"/>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logoFinal.png" descr="/2012:OTHERS/TaxFairness/1202:LOGO/LOGO/logoFinal.png"/>
          <p:cNvPicPr>
            <a:picLocks noChangeAspect="1"/>
          </p:cNvPicPr>
          <p:nvPr/>
        </p:nvPicPr>
        <p:blipFill>
          <a:blip r:embed="rId2" r:link="rId3"/>
          <a:stretch>
            <a:fillRect/>
          </a:stretch>
        </p:blipFill>
        <p:spPr>
          <a:xfrm>
            <a:off x="228601" y="6324600"/>
            <a:ext cx="1456797" cy="337735"/>
          </a:xfrm>
          <a:prstGeom prst="rect">
            <a:avLst/>
          </a:prstGeom>
        </p:spPr>
      </p:pic>
      <p:sp>
        <p:nvSpPr>
          <p:cNvPr id="5" name="Slide Number Placeholder 4"/>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11</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66910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latin typeface="Arial Black" pitchFamily="34" charset="0"/>
              </a:rPr>
              <a:t>2012 ELECTION LESSONS</a:t>
            </a:r>
            <a:endParaRPr lang="en-US" sz="4000" dirty="0">
              <a:solidFill>
                <a:srgbClr val="C00000"/>
              </a:solidFill>
              <a:latin typeface="Arial Black" pitchFamily="34" charset="0"/>
            </a:endParaRPr>
          </a:p>
        </p:txBody>
      </p:sp>
      <p:sp>
        <p:nvSpPr>
          <p:cNvPr id="3" name="Content Placeholder 2"/>
          <p:cNvSpPr>
            <a:spLocks noGrp="1"/>
          </p:cNvSpPr>
          <p:nvPr>
            <p:ph idx="1"/>
          </p:nvPr>
        </p:nvSpPr>
        <p:spPr/>
        <p:txBody>
          <a:bodyPr>
            <a:normAutofit lnSpcReduction="10000"/>
          </a:bodyPr>
          <a:lstStyle/>
          <a:p>
            <a:pPr marL="457200" lvl="0" indent="-457200">
              <a:spcBef>
                <a:spcPts val="600"/>
              </a:spcBef>
              <a:spcAft>
                <a:spcPts val="600"/>
              </a:spcAft>
              <a:buAutoNum type="arabicPeriod"/>
            </a:pPr>
            <a:r>
              <a:rPr lang="en-US" sz="2800" b="1" dirty="0" smtClean="0">
                <a:solidFill>
                  <a:srgbClr val="0099CC"/>
                </a:solidFill>
                <a:latin typeface="Arial" pitchFamily="34" charset="0"/>
                <a:cs typeface="Arial" pitchFamily="34" charset="0"/>
              </a:rPr>
              <a:t>Middle class won</a:t>
            </a:r>
            <a:endParaRPr lang="en-US" sz="2800" dirty="0">
              <a:solidFill>
                <a:prstClr val="black"/>
              </a:solidFill>
              <a:latin typeface="Arial" pitchFamily="34" charset="0"/>
              <a:cs typeface="Arial" pitchFamily="34" charset="0"/>
            </a:endParaRPr>
          </a:p>
          <a:p>
            <a:pPr marL="457200" lvl="0" indent="-457200">
              <a:spcBef>
                <a:spcPts val="600"/>
              </a:spcBef>
              <a:spcAft>
                <a:spcPts val="600"/>
              </a:spcAft>
              <a:buAutoNum type="arabicPeriod"/>
            </a:pPr>
            <a:r>
              <a:rPr lang="en-US" sz="2800" b="1" dirty="0" smtClean="0">
                <a:solidFill>
                  <a:srgbClr val="0099CC"/>
                </a:solidFill>
                <a:latin typeface="Arial" pitchFamily="34" charset="0"/>
                <a:cs typeface="Arial" pitchFamily="34" charset="0"/>
              </a:rPr>
              <a:t>Tax fairness won:  </a:t>
            </a:r>
            <a:r>
              <a:rPr lang="en-US" sz="2800" dirty="0" smtClean="0">
                <a:solidFill>
                  <a:prstClr val="black"/>
                </a:solidFill>
                <a:latin typeface="Arial" pitchFamily="34" charset="0"/>
                <a:cs typeface="Arial" pitchFamily="34" charset="0"/>
              </a:rPr>
              <a:t>By 60% to 35% voters said end Bush tax cuts for those who make $250,000 or more</a:t>
            </a:r>
            <a:endParaRPr lang="en-US" sz="2800" dirty="0">
              <a:solidFill>
                <a:prstClr val="black"/>
              </a:solidFill>
              <a:latin typeface="Arial" pitchFamily="34" charset="0"/>
              <a:cs typeface="Arial" pitchFamily="34" charset="0"/>
            </a:endParaRPr>
          </a:p>
          <a:p>
            <a:pPr marL="457200" lvl="0" indent="-457200">
              <a:spcBef>
                <a:spcPts val="600"/>
              </a:spcBef>
              <a:spcAft>
                <a:spcPts val="600"/>
              </a:spcAft>
              <a:buAutoNum type="arabicPeriod"/>
            </a:pPr>
            <a:r>
              <a:rPr lang="en-US" sz="2800" b="1" dirty="0" smtClean="0">
                <a:solidFill>
                  <a:srgbClr val="0099CC"/>
                </a:solidFill>
                <a:latin typeface="Arial" pitchFamily="34" charset="0"/>
                <a:cs typeface="Arial" pitchFamily="34" charset="0"/>
              </a:rPr>
              <a:t>Winning Democrats made tax fairness a core issue</a:t>
            </a:r>
          </a:p>
          <a:p>
            <a:pPr marL="457200" lvl="0" indent="-457200">
              <a:spcBef>
                <a:spcPts val="600"/>
              </a:spcBef>
              <a:spcAft>
                <a:spcPts val="600"/>
              </a:spcAft>
              <a:buAutoNum type="arabicPeriod"/>
            </a:pPr>
            <a:r>
              <a:rPr lang="en-US" sz="2800" b="1" dirty="0" smtClean="0">
                <a:solidFill>
                  <a:srgbClr val="0099CC"/>
                </a:solidFill>
                <a:latin typeface="Arial" pitchFamily="34" charset="0"/>
                <a:cs typeface="Arial" pitchFamily="34" charset="0"/>
              </a:rPr>
              <a:t>Democrats </a:t>
            </a:r>
            <a:r>
              <a:rPr lang="en-US" sz="2800" b="1" dirty="0" smtClean="0">
                <a:solidFill>
                  <a:srgbClr val="0099CC"/>
                </a:solidFill>
                <a:latin typeface="Arial" pitchFamily="34" charset="0"/>
                <a:cs typeface="Arial" pitchFamily="34" charset="0"/>
              </a:rPr>
              <a:t>are </a:t>
            </a:r>
            <a:r>
              <a:rPr lang="en-US" sz="2800" b="1" dirty="0" smtClean="0">
                <a:solidFill>
                  <a:srgbClr val="0099CC"/>
                </a:solidFill>
                <a:latin typeface="Arial" pitchFamily="34" charset="0"/>
                <a:cs typeface="Arial" pitchFamily="34" charset="0"/>
              </a:rPr>
              <a:t>beating Republicans on tax issue</a:t>
            </a:r>
            <a:endParaRPr lang="en-US" sz="2800" dirty="0">
              <a:solidFill>
                <a:prstClr val="black"/>
              </a:solidFill>
              <a:latin typeface="Arial" pitchFamily="34" charset="0"/>
              <a:cs typeface="Arial" pitchFamily="34" charset="0"/>
            </a:endParaRPr>
          </a:p>
          <a:p>
            <a:pPr marL="457200" lvl="0" indent="-457200">
              <a:spcBef>
                <a:spcPts val="600"/>
              </a:spcBef>
              <a:spcAft>
                <a:spcPts val="600"/>
              </a:spcAft>
              <a:buAutoNum type="arabicPeriod"/>
            </a:pPr>
            <a:r>
              <a:rPr lang="en-US" sz="2800" b="1" dirty="0" smtClean="0">
                <a:solidFill>
                  <a:srgbClr val="0099CC"/>
                </a:solidFill>
                <a:latin typeface="Arial" pitchFamily="34" charset="0"/>
                <a:cs typeface="Arial" pitchFamily="34" charset="0"/>
              </a:rPr>
              <a:t>Opportunity to go on offense</a:t>
            </a:r>
            <a:endParaRPr lang="en-US" sz="2800" dirty="0">
              <a:solidFill>
                <a:prstClr val="black"/>
              </a:solidFill>
              <a:latin typeface="Arial" pitchFamily="34" charset="0"/>
              <a:cs typeface="Arial" pitchFamily="34" charset="0"/>
            </a:endParaRPr>
          </a:p>
          <a:p>
            <a:endParaRPr lang="en-US" dirty="0"/>
          </a:p>
        </p:txBody>
      </p:sp>
      <p:sp>
        <p:nvSpPr>
          <p:cNvPr id="4" name="Rectangle 3"/>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logoFinal.png" descr="/2012:OTHERS/TaxFairness/1202:LOGO/LOGO/logoFinal.png"/>
          <p:cNvPicPr>
            <a:picLocks noChangeAspect="1"/>
          </p:cNvPicPr>
          <p:nvPr/>
        </p:nvPicPr>
        <p:blipFill>
          <a:blip r:embed="rId2" r:link="rId3"/>
          <a:stretch>
            <a:fillRect/>
          </a:stretch>
        </p:blipFill>
        <p:spPr>
          <a:xfrm>
            <a:off x="228601" y="6324600"/>
            <a:ext cx="1456797" cy="337735"/>
          </a:xfrm>
          <a:prstGeom prst="rect">
            <a:avLst/>
          </a:prstGeom>
        </p:spPr>
      </p:pic>
      <p:sp>
        <p:nvSpPr>
          <p:cNvPr id="6" name="Slide Number Placeholder 5"/>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12</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0370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latin typeface="Arial Black" pitchFamily="34" charset="0"/>
              </a:rPr>
              <a:t>HOW TO WORK TOGETHER</a:t>
            </a:r>
            <a:endParaRPr lang="en-US" sz="4000" dirty="0">
              <a:solidFill>
                <a:srgbClr val="C00000"/>
              </a:solidFill>
              <a:latin typeface="Arial Black" pitchFamily="34" charset="0"/>
            </a:endParaRPr>
          </a:p>
        </p:txBody>
      </p:sp>
      <p:sp>
        <p:nvSpPr>
          <p:cNvPr id="3" name="Content Placeholder 2"/>
          <p:cNvSpPr>
            <a:spLocks noGrp="1"/>
          </p:cNvSpPr>
          <p:nvPr>
            <p:ph idx="1"/>
          </p:nvPr>
        </p:nvSpPr>
        <p:spPr/>
        <p:txBody>
          <a:bodyPr>
            <a:normAutofit lnSpcReduction="10000"/>
          </a:bodyPr>
          <a:lstStyle/>
          <a:p>
            <a:pPr marL="457200" lvl="0" indent="-457200">
              <a:spcBef>
                <a:spcPts val="600"/>
              </a:spcBef>
              <a:spcAft>
                <a:spcPts val="600"/>
              </a:spcAft>
              <a:buAutoNum type="arabicPeriod"/>
            </a:pPr>
            <a:r>
              <a:rPr lang="en-US" sz="2600" b="1" dirty="0" smtClean="0">
                <a:solidFill>
                  <a:srgbClr val="0099CC"/>
                </a:solidFill>
                <a:latin typeface="Arial" pitchFamily="34" charset="0"/>
                <a:cs typeface="Arial" pitchFamily="34" charset="0"/>
              </a:rPr>
              <a:t>Work with Americans for Tax Fairness coalition in your state: </a:t>
            </a:r>
            <a:r>
              <a:rPr lang="en-US" sz="2600" dirty="0" smtClean="0">
                <a:solidFill>
                  <a:prstClr val="black"/>
                </a:solidFill>
                <a:latin typeface="Arial" pitchFamily="34" charset="0"/>
                <a:cs typeface="Arial" pitchFamily="34" charset="0"/>
              </a:rPr>
              <a:t>Participate </a:t>
            </a:r>
            <a:r>
              <a:rPr lang="en-US" sz="2600" dirty="0">
                <a:solidFill>
                  <a:prstClr val="black"/>
                </a:solidFill>
                <a:latin typeface="Arial" pitchFamily="34" charset="0"/>
                <a:cs typeface="Arial" pitchFamily="34" charset="0"/>
              </a:rPr>
              <a:t>in press conferences, </a:t>
            </a:r>
            <a:r>
              <a:rPr lang="en-US" sz="2600" dirty="0" smtClean="0">
                <a:solidFill>
                  <a:prstClr val="black"/>
                </a:solidFill>
                <a:latin typeface="Arial" pitchFamily="34" charset="0"/>
                <a:cs typeface="Arial" pitchFamily="34" charset="0"/>
              </a:rPr>
              <a:t>forums</a:t>
            </a:r>
            <a:endParaRPr lang="en-US" sz="2600" dirty="0">
              <a:solidFill>
                <a:prstClr val="black"/>
              </a:solidFill>
              <a:latin typeface="Arial" pitchFamily="34" charset="0"/>
              <a:cs typeface="Arial" pitchFamily="34" charset="0"/>
            </a:endParaRPr>
          </a:p>
          <a:p>
            <a:pPr marL="457200" lvl="0" indent="-457200">
              <a:spcBef>
                <a:spcPts val="600"/>
              </a:spcBef>
              <a:spcAft>
                <a:spcPts val="600"/>
              </a:spcAft>
              <a:buAutoNum type="arabicPeriod"/>
            </a:pPr>
            <a:r>
              <a:rPr lang="en-US" sz="2600" b="1" dirty="0" smtClean="0">
                <a:solidFill>
                  <a:srgbClr val="0099CC"/>
                </a:solidFill>
                <a:latin typeface="Arial" pitchFamily="34" charset="0"/>
                <a:cs typeface="Arial" pitchFamily="34" charset="0"/>
              </a:rPr>
              <a:t>Messaging:</a:t>
            </a:r>
            <a:r>
              <a:rPr lang="en-US" sz="2600" dirty="0" smtClean="0">
                <a:solidFill>
                  <a:prstClr val="black"/>
                </a:solidFill>
                <a:latin typeface="Arial" pitchFamily="34" charset="0"/>
                <a:cs typeface="Arial" pitchFamily="34" charset="0"/>
              </a:rPr>
              <a:t> Use ATF polling and tax message materials</a:t>
            </a:r>
            <a:endParaRPr lang="en-US" sz="2600" dirty="0">
              <a:solidFill>
                <a:prstClr val="black"/>
              </a:solidFill>
              <a:latin typeface="Arial" pitchFamily="34" charset="0"/>
              <a:cs typeface="Arial" pitchFamily="34" charset="0"/>
            </a:endParaRPr>
          </a:p>
          <a:p>
            <a:pPr marL="457200" lvl="0" indent="-457200">
              <a:spcBef>
                <a:spcPts val="600"/>
              </a:spcBef>
              <a:spcAft>
                <a:spcPts val="600"/>
              </a:spcAft>
              <a:buAutoNum type="arabicPeriod"/>
            </a:pPr>
            <a:r>
              <a:rPr lang="en-US" sz="2600" b="1" dirty="0" smtClean="0">
                <a:solidFill>
                  <a:srgbClr val="0099CC"/>
                </a:solidFill>
                <a:latin typeface="Arial" pitchFamily="34" charset="0"/>
                <a:cs typeface="Arial" pitchFamily="34" charset="0"/>
              </a:rPr>
              <a:t>Organize: </a:t>
            </a:r>
            <a:r>
              <a:rPr lang="en-US" sz="2600" dirty="0">
                <a:solidFill>
                  <a:prstClr val="black"/>
                </a:solidFill>
                <a:latin typeface="Arial" pitchFamily="34" charset="0"/>
                <a:cs typeface="Arial" pitchFamily="34" charset="0"/>
              </a:rPr>
              <a:t>An elected officials sign-on letter to the state congressional delegation</a:t>
            </a:r>
          </a:p>
          <a:p>
            <a:pPr marL="457200" lvl="0" indent="-457200">
              <a:spcBef>
                <a:spcPts val="600"/>
              </a:spcBef>
              <a:spcAft>
                <a:spcPts val="600"/>
              </a:spcAft>
              <a:buAutoNum type="arabicPeriod"/>
            </a:pPr>
            <a:r>
              <a:rPr lang="en-US" sz="2600" b="1" dirty="0">
                <a:solidFill>
                  <a:srgbClr val="0099CC"/>
                </a:solidFill>
                <a:latin typeface="Arial" pitchFamily="34" charset="0"/>
                <a:cs typeface="Arial" pitchFamily="34" charset="0"/>
              </a:rPr>
              <a:t>Lobby: </a:t>
            </a:r>
            <a:r>
              <a:rPr lang="en-US" sz="2600" dirty="0">
                <a:solidFill>
                  <a:prstClr val="black"/>
                </a:solidFill>
                <a:latin typeface="Arial" pitchFamily="34" charset="0"/>
                <a:cs typeface="Arial" pitchFamily="34" charset="0"/>
              </a:rPr>
              <a:t>Personally lobby your members of Congress</a:t>
            </a:r>
          </a:p>
          <a:p>
            <a:pPr marL="457200" lvl="0" indent="-457200">
              <a:spcBef>
                <a:spcPts val="600"/>
              </a:spcBef>
              <a:spcAft>
                <a:spcPts val="600"/>
              </a:spcAft>
              <a:buAutoNum type="arabicPeriod"/>
            </a:pPr>
            <a:r>
              <a:rPr lang="en-US" sz="2600" b="1" dirty="0">
                <a:solidFill>
                  <a:srgbClr val="0099CC"/>
                </a:solidFill>
                <a:latin typeface="Arial" pitchFamily="34" charset="0"/>
                <a:cs typeface="Arial" pitchFamily="34" charset="0"/>
              </a:rPr>
              <a:t>Sign an op-ed: </a:t>
            </a:r>
            <a:r>
              <a:rPr lang="en-US" sz="2600" dirty="0" smtClean="0">
                <a:solidFill>
                  <a:prstClr val="black"/>
                </a:solidFill>
                <a:latin typeface="Arial" pitchFamily="34" charset="0"/>
                <a:cs typeface="Arial" pitchFamily="34" charset="0"/>
              </a:rPr>
              <a:t>We can help draft it</a:t>
            </a:r>
            <a:endParaRPr lang="en-US" sz="2600" dirty="0">
              <a:solidFill>
                <a:prstClr val="black"/>
              </a:solidFill>
              <a:latin typeface="Arial" pitchFamily="34" charset="0"/>
              <a:cs typeface="Arial" pitchFamily="34" charset="0"/>
            </a:endParaRPr>
          </a:p>
          <a:p>
            <a:endParaRPr lang="en-US" dirty="0"/>
          </a:p>
        </p:txBody>
      </p:sp>
      <p:sp>
        <p:nvSpPr>
          <p:cNvPr id="4" name="Rectangle 3"/>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logoFinal.png" descr="/2012:OTHERS/TaxFairness/1202:LOGO/LOGO/logoFinal.png"/>
          <p:cNvPicPr>
            <a:picLocks noChangeAspect="1"/>
          </p:cNvPicPr>
          <p:nvPr/>
        </p:nvPicPr>
        <p:blipFill>
          <a:blip r:embed="rId2" r:link="rId3"/>
          <a:stretch>
            <a:fillRect/>
          </a:stretch>
        </p:blipFill>
        <p:spPr>
          <a:xfrm>
            <a:off x="228601" y="6324600"/>
            <a:ext cx="1456797" cy="337735"/>
          </a:xfrm>
          <a:prstGeom prst="rect">
            <a:avLst/>
          </a:prstGeom>
        </p:spPr>
      </p:pic>
      <p:sp>
        <p:nvSpPr>
          <p:cNvPr id="6" name="Slide Number Placeholder 5"/>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13</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8025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latin typeface="Arial Black" pitchFamily="34" charset="0"/>
              </a:rPr>
              <a:t>   ATF COALITION	</a:t>
            </a:r>
            <a:endParaRPr lang="en-US" sz="4000" dirty="0">
              <a:solidFill>
                <a:srgbClr val="C0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pPr>
              <a:lnSpc>
                <a:spcPct val="120000"/>
              </a:lnSpc>
              <a:spcAft>
                <a:spcPts val="600"/>
              </a:spcAft>
            </a:pPr>
            <a:r>
              <a:rPr lang="en-US" sz="3500" b="1" dirty="0" smtClean="0">
                <a:solidFill>
                  <a:srgbClr val="0099CC"/>
                </a:solidFill>
                <a:latin typeface="Arial" pitchFamily="34" charset="0"/>
                <a:cs typeface="Arial" pitchFamily="34" charset="0"/>
              </a:rPr>
              <a:t>225 national and state organizations and growing </a:t>
            </a:r>
          </a:p>
          <a:p>
            <a:pPr>
              <a:lnSpc>
                <a:spcPct val="120000"/>
              </a:lnSpc>
              <a:spcAft>
                <a:spcPts val="600"/>
              </a:spcAft>
            </a:pPr>
            <a:r>
              <a:rPr lang="en-US" sz="3500" b="1" dirty="0" smtClean="0">
                <a:solidFill>
                  <a:srgbClr val="0099CC"/>
                </a:solidFill>
                <a:latin typeface="Arial" pitchFamily="34" charset="0"/>
                <a:cs typeface="Arial" pitchFamily="34" charset="0"/>
              </a:rPr>
              <a:t>Labor: </a:t>
            </a:r>
            <a:r>
              <a:rPr lang="en-US" sz="3500" dirty="0" smtClean="0">
                <a:solidFill>
                  <a:prstClr val="black"/>
                </a:solidFill>
                <a:latin typeface="Arial" pitchFamily="34" charset="0"/>
                <a:cs typeface="Arial" pitchFamily="34" charset="0"/>
              </a:rPr>
              <a:t>AFL-CIO, AFSCME, NEA, SEIU, UAW and more</a:t>
            </a:r>
          </a:p>
          <a:p>
            <a:pPr>
              <a:lnSpc>
                <a:spcPct val="120000"/>
              </a:lnSpc>
              <a:spcAft>
                <a:spcPts val="600"/>
              </a:spcAft>
            </a:pPr>
            <a:r>
              <a:rPr lang="en-US" sz="3500" b="1" dirty="0" smtClean="0">
                <a:solidFill>
                  <a:srgbClr val="0099CC"/>
                </a:solidFill>
                <a:latin typeface="Arial" pitchFamily="34" charset="0"/>
                <a:cs typeface="Arial" pitchFamily="34" charset="0"/>
              </a:rPr>
              <a:t>Think Tanks: </a:t>
            </a:r>
            <a:r>
              <a:rPr lang="en-US" sz="3500" dirty="0" smtClean="0">
                <a:solidFill>
                  <a:prstClr val="black"/>
                </a:solidFill>
                <a:latin typeface="Arial" pitchFamily="34" charset="0"/>
                <a:cs typeface="Arial" pitchFamily="34" charset="0"/>
              </a:rPr>
              <a:t>Center on Budget &amp; Policy Priorities, Center for American Progress, Citizens for Tax Justice, Economic Policy Institute</a:t>
            </a:r>
            <a:endParaRPr lang="en-US" sz="3500" dirty="0">
              <a:solidFill>
                <a:prstClr val="black"/>
              </a:solidFill>
              <a:latin typeface="Arial" pitchFamily="34" charset="0"/>
              <a:cs typeface="Arial" pitchFamily="34" charset="0"/>
            </a:endParaRPr>
          </a:p>
          <a:p>
            <a:pPr>
              <a:lnSpc>
                <a:spcPct val="120000"/>
              </a:lnSpc>
              <a:spcAft>
                <a:spcPts val="600"/>
              </a:spcAft>
            </a:pPr>
            <a:r>
              <a:rPr lang="en-US" sz="3500" b="1" dirty="0" smtClean="0">
                <a:solidFill>
                  <a:srgbClr val="0099CC"/>
                </a:solidFill>
                <a:latin typeface="Arial" pitchFamily="34" charset="0"/>
                <a:cs typeface="Arial" pitchFamily="34" charset="0"/>
              </a:rPr>
              <a:t>Field Groups/Netroots: </a:t>
            </a:r>
            <a:r>
              <a:rPr lang="en-US" sz="3500" dirty="0" smtClean="0">
                <a:solidFill>
                  <a:prstClr val="black"/>
                </a:solidFill>
                <a:latin typeface="Arial" pitchFamily="34" charset="0"/>
                <a:cs typeface="Arial" pitchFamily="34" charset="0"/>
              </a:rPr>
              <a:t>MoveOn.org, USAction, Working America</a:t>
            </a:r>
            <a:endParaRPr lang="en-US" sz="3500" dirty="0">
              <a:solidFill>
                <a:prstClr val="black"/>
              </a:solidFill>
              <a:latin typeface="Arial" pitchFamily="34" charset="0"/>
              <a:cs typeface="Arial" pitchFamily="34" charset="0"/>
            </a:endParaRPr>
          </a:p>
          <a:p>
            <a:pPr>
              <a:lnSpc>
                <a:spcPct val="120000"/>
              </a:lnSpc>
              <a:spcAft>
                <a:spcPts val="600"/>
              </a:spcAft>
            </a:pPr>
            <a:r>
              <a:rPr lang="en-US" sz="3500" b="1" dirty="0" smtClean="0">
                <a:solidFill>
                  <a:srgbClr val="0099CC"/>
                </a:solidFill>
                <a:latin typeface="Arial" pitchFamily="34" charset="0"/>
                <a:cs typeface="Arial" pitchFamily="34" charset="0"/>
              </a:rPr>
              <a:t>Women’s Groups: </a:t>
            </a:r>
            <a:r>
              <a:rPr lang="en-US" sz="3500" dirty="0" smtClean="0">
                <a:solidFill>
                  <a:prstClr val="black"/>
                </a:solidFill>
                <a:latin typeface="Arial" pitchFamily="34" charset="0"/>
                <a:cs typeface="Arial" pitchFamily="34" charset="0"/>
              </a:rPr>
              <a:t>NOW, National Women’s Law Center, AAUW</a:t>
            </a:r>
            <a:endParaRPr lang="en-US" sz="3500" dirty="0">
              <a:solidFill>
                <a:prstClr val="black"/>
              </a:solidFill>
              <a:latin typeface="Arial" pitchFamily="34" charset="0"/>
              <a:cs typeface="Arial" pitchFamily="34" charset="0"/>
            </a:endParaRPr>
          </a:p>
          <a:p>
            <a:pPr>
              <a:lnSpc>
                <a:spcPct val="120000"/>
              </a:lnSpc>
              <a:spcAft>
                <a:spcPts val="600"/>
              </a:spcAft>
            </a:pPr>
            <a:r>
              <a:rPr lang="en-US" sz="3500" b="1" dirty="0" smtClean="0">
                <a:solidFill>
                  <a:srgbClr val="0099CC"/>
                </a:solidFill>
                <a:latin typeface="Arial" pitchFamily="34" charset="0"/>
                <a:cs typeface="Arial" pitchFamily="34" charset="0"/>
              </a:rPr>
              <a:t>Human Needs Groups: </a:t>
            </a:r>
            <a:r>
              <a:rPr lang="en-US" sz="3500" dirty="0" smtClean="0">
                <a:solidFill>
                  <a:prstClr val="black"/>
                </a:solidFill>
                <a:latin typeface="Arial" pitchFamily="34" charset="0"/>
                <a:cs typeface="Arial" pitchFamily="34" charset="0"/>
              </a:rPr>
              <a:t>Coalition on Human Needs, The Arc, Children’s Defense Fund </a:t>
            </a:r>
            <a:endParaRPr lang="en-US" sz="3500" dirty="0">
              <a:solidFill>
                <a:prstClr val="black"/>
              </a:solidFill>
              <a:latin typeface="Arial" pitchFamily="34" charset="0"/>
              <a:cs typeface="Arial" pitchFamily="34" charset="0"/>
            </a:endParaRPr>
          </a:p>
          <a:p>
            <a:pPr>
              <a:lnSpc>
                <a:spcPct val="120000"/>
              </a:lnSpc>
              <a:spcAft>
                <a:spcPts val="600"/>
              </a:spcAft>
            </a:pPr>
            <a:r>
              <a:rPr lang="en-US" sz="3500" b="1" dirty="0" smtClean="0">
                <a:solidFill>
                  <a:srgbClr val="0099CC"/>
                </a:solidFill>
                <a:latin typeface="Arial" pitchFamily="34" charset="0"/>
                <a:cs typeface="Arial" pitchFamily="34" charset="0"/>
              </a:rPr>
              <a:t>Civil </a:t>
            </a:r>
            <a:r>
              <a:rPr lang="en-US" sz="3500" b="1" dirty="0">
                <a:solidFill>
                  <a:srgbClr val="0099CC"/>
                </a:solidFill>
                <a:latin typeface="Arial" pitchFamily="34" charset="0"/>
                <a:cs typeface="Arial" pitchFamily="34" charset="0"/>
              </a:rPr>
              <a:t>Rights </a:t>
            </a:r>
            <a:r>
              <a:rPr lang="en-US" sz="3500" b="1" dirty="0" smtClean="0">
                <a:solidFill>
                  <a:srgbClr val="0099CC"/>
                </a:solidFill>
                <a:latin typeface="Arial" pitchFamily="34" charset="0"/>
                <a:cs typeface="Arial" pitchFamily="34" charset="0"/>
              </a:rPr>
              <a:t>Groups:</a:t>
            </a:r>
            <a:r>
              <a:rPr lang="en-US" sz="3500" dirty="0">
                <a:solidFill>
                  <a:prstClr val="black"/>
                </a:solidFill>
                <a:latin typeface="Arial" pitchFamily="34" charset="0"/>
                <a:cs typeface="Arial" pitchFamily="34" charset="0"/>
              </a:rPr>
              <a:t> </a:t>
            </a:r>
            <a:r>
              <a:rPr lang="en-US" sz="3500" dirty="0" smtClean="0">
                <a:solidFill>
                  <a:prstClr val="black"/>
                </a:solidFill>
                <a:latin typeface="Arial" pitchFamily="34" charset="0"/>
                <a:cs typeface="Arial" pitchFamily="34" charset="0"/>
              </a:rPr>
              <a:t>Leadership Conference on Civil and Human Rights, National Council of La </a:t>
            </a:r>
            <a:r>
              <a:rPr lang="en-US" sz="3500" dirty="0" err="1" smtClean="0">
                <a:solidFill>
                  <a:prstClr val="black"/>
                </a:solidFill>
                <a:latin typeface="Arial" pitchFamily="34" charset="0"/>
                <a:cs typeface="Arial" pitchFamily="34" charset="0"/>
              </a:rPr>
              <a:t>Raza</a:t>
            </a:r>
            <a:endParaRPr lang="en-US" sz="3500" dirty="0" smtClean="0">
              <a:solidFill>
                <a:prstClr val="black"/>
              </a:solidFill>
              <a:latin typeface="Arial" pitchFamily="34" charset="0"/>
              <a:cs typeface="Arial" pitchFamily="34" charset="0"/>
            </a:endParaRPr>
          </a:p>
          <a:p>
            <a:pPr>
              <a:lnSpc>
                <a:spcPct val="120000"/>
              </a:lnSpc>
              <a:spcAft>
                <a:spcPts val="600"/>
              </a:spcAft>
            </a:pPr>
            <a:r>
              <a:rPr lang="en-US" sz="3500" b="1" dirty="0">
                <a:solidFill>
                  <a:srgbClr val="0099CC"/>
                </a:solidFill>
                <a:latin typeface="Arial" pitchFamily="34" charset="0"/>
                <a:cs typeface="Arial" pitchFamily="34" charset="0"/>
              </a:rPr>
              <a:t>Small </a:t>
            </a:r>
            <a:r>
              <a:rPr lang="en-US" sz="3500" b="1" dirty="0" smtClean="0">
                <a:solidFill>
                  <a:srgbClr val="0099CC"/>
                </a:solidFill>
                <a:latin typeface="Arial" pitchFamily="34" charset="0"/>
                <a:cs typeface="Arial" pitchFamily="34" charset="0"/>
              </a:rPr>
              <a:t>Business Groups</a:t>
            </a:r>
            <a:endParaRPr lang="en-US" sz="3500" b="1" dirty="0">
              <a:solidFill>
                <a:srgbClr val="0099CC"/>
              </a:solidFill>
              <a:latin typeface="Arial" pitchFamily="34" charset="0"/>
              <a:cs typeface="Arial" pitchFamily="34" charset="0"/>
            </a:endParaRPr>
          </a:p>
          <a:p>
            <a:pPr marL="0" indent="0">
              <a:buNone/>
            </a:pPr>
            <a:endParaRPr lang="en-US" dirty="0"/>
          </a:p>
        </p:txBody>
      </p:sp>
      <p:sp>
        <p:nvSpPr>
          <p:cNvPr id="4" name="Rectangle 3"/>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logoFinal.png" descr="/2012:OTHERS/TaxFairness/1202:LOGO/LOGO/logoFinal.png"/>
          <p:cNvPicPr>
            <a:picLocks noChangeAspect="1"/>
          </p:cNvPicPr>
          <p:nvPr/>
        </p:nvPicPr>
        <p:blipFill>
          <a:blip r:embed="rId2" r:link="rId3"/>
          <a:stretch>
            <a:fillRect/>
          </a:stretch>
        </p:blipFill>
        <p:spPr>
          <a:xfrm>
            <a:off x="228601" y="6324600"/>
            <a:ext cx="1456797" cy="337735"/>
          </a:xfrm>
          <a:prstGeom prst="rect">
            <a:avLst/>
          </a:prstGeom>
        </p:spPr>
      </p:pic>
      <p:sp>
        <p:nvSpPr>
          <p:cNvPr id="5" name="Slide Number Placeholder 4"/>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14</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33316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latin typeface="Arial Black" pitchFamily="34" charset="0"/>
              </a:rPr>
              <a:t>CONTACT US</a:t>
            </a:r>
            <a:endParaRPr lang="en-US" sz="4000" dirty="0">
              <a:solidFill>
                <a:srgbClr val="C00000"/>
              </a:solidFill>
              <a:latin typeface="Arial Black" pitchFamily="34" charset="0"/>
            </a:endParaRPr>
          </a:p>
        </p:txBody>
      </p:sp>
      <p:sp>
        <p:nvSpPr>
          <p:cNvPr id="3" name="Content Placeholder 2"/>
          <p:cNvSpPr>
            <a:spLocks noGrp="1"/>
          </p:cNvSpPr>
          <p:nvPr>
            <p:ph idx="1"/>
          </p:nvPr>
        </p:nvSpPr>
        <p:spPr>
          <a:xfrm>
            <a:off x="457200" y="1371600"/>
            <a:ext cx="8229600" cy="4525963"/>
          </a:xfrm>
        </p:spPr>
        <p:txBody>
          <a:bodyPr/>
          <a:lstStyle/>
          <a:p>
            <a:pPr>
              <a:spcAft>
                <a:spcPts val="600"/>
              </a:spcAft>
            </a:pPr>
            <a:endParaRPr lang="en-US" sz="2200" b="1" dirty="0" smtClean="0">
              <a:solidFill>
                <a:schemeClr val="bg1"/>
              </a:solidFill>
              <a:latin typeface="Arial" pitchFamily="34" charset="0"/>
              <a:cs typeface="Arial" pitchFamily="34" charset="0"/>
            </a:endParaRPr>
          </a:p>
          <a:p>
            <a:pPr>
              <a:spcAft>
                <a:spcPts val="600"/>
              </a:spcAft>
            </a:pPr>
            <a:r>
              <a:rPr lang="en-US" sz="2200" b="1" dirty="0" smtClean="0">
                <a:solidFill>
                  <a:schemeClr val="bg1"/>
                </a:solidFill>
                <a:latin typeface="Arial" pitchFamily="34" charset="0"/>
                <a:cs typeface="Arial" pitchFamily="34" charset="0"/>
              </a:rPr>
              <a:t>Robert Brandon, Consultant, 202-331-1550 </a:t>
            </a:r>
            <a:r>
              <a:rPr lang="en-US" sz="2200" b="1" dirty="0" smtClean="0">
                <a:solidFill>
                  <a:schemeClr val="bg1"/>
                </a:solidFill>
                <a:latin typeface="Arial" pitchFamily="34" charset="0"/>
                <a:cs typeface="Arial" pitchFamily="34" charset="0"/>
                <a:hlinkClick r:id="rId2"/>
              </a:rPr>
              <a:t>rmbrand@robertbrandon.com</a:t>
            </a:r>
            <a:endParaRPr lang="en-US" sz="2200" b="1" dirty="0" smtClean="0">
              <a:solidFill>
                <a:schemeClr val="bg1"/>
              </a:solidFill>
              <a:latin typeface="Arial" pitchFamily="34" charset="0"/>
              <a:cs typeface="Arial" pitchFamily="34" charset="0"/>
            </a:endParaRPr>
          </a:p>
          <a:p>
            <a:pPr>
              <a:spcAft>
                <a:spcPts val="600"/>
              </a:spcAft>
            </a:pPr>
            <a:r>
              <a:rPr lang="en-US" sz="2200" b="1" dirty="0" smtClean="0">
                <a:solidFill>
                  <a:schemeClr val="bg1"/>
                </a:solidFill>
                <a:latin typeface="Arial" pitchFamily="34" charset="0"/>
                <a:cs typeface="Arial" pitchFamily="34" charset="0"/>
              </a:rPr>
              <a:t>Campaign </a:t>
            </a:r>
            <a:r>
              <a:rPr lang="en-US" sz="2200" b="1" dirty="0">
                <a:solidFill>
                  <a:schemeClr val="bg1"/>
                </a:solidFill>
                <a:latin typeface="Arial" pitchFamily="34" charset="0"/>
                <a:cs typeface="Arial" pitchFamily="34" charset="0"/>
              </a:rPr>
              <a:t>Manager: Frank Clemente </a:t>
            </a:r>
            <a:r>
              <a:rPr lang="en-US" sz="2200" b="1" dirty="0" smtClean="0">
                <a:latin typeface="Arial" pitchFamily="34" charset="0"/>
                <a:cs typeface="Arial" pitchFamily="34" charset="0"/>
                <a:hlinkClick r:id="rId3"/>
              </a:rPr>
              <a:t>fclemente@americansfortaxfairness.org</a:t>
            </a:r>
            <a:endParaRPr lang="en-US" sz="2200" b="1" dirty="0" smtClean="0">
              <a:latin typeface="Arial" pitchFamily="34" charset="0"/>
              <a:cs typeface="Arial" pitchFamily="34" charset="0"/>
            </a:endParaRPr>
          </a:p>
          <a:p>
            <a:pPr>
              <a:spcAft>
                <a:spcPts val="600"/>
              </a:spcAft>
            </a:pPr>
            <a:r>
              <a:rPr lang="en-US" sz="2200" b="1" dirty="0" smtClean="0">
                <a:solidFill>
                  <a:schemeClr val="bg1"/>
                </a:solidFill>
                <a:latin typeface="Arial" pitchFamily="34" charset="0"/>
                <a:cs typeface="Arial" pitchFamily="34" charset="0"/>
              </a:rPr>
              <a:t>Field Director: Shelli Craver </a:t>
            </a:r>
            <a:r>
              <a:rPr lang="en-US" sz="2200" b="1" dirty="0" smtClean="0">
                <a:latin typeface="Arial" pitchFamily="34" charset="0"/>
                <a:cs typeface="Arial" pitchFamily="34" charset="0"/>
                <a:hlinkClick r:id="rId3"/>
              </a:rPr>
              <a:t>scraver@americansfortaxfairness.org</a:t>
            </a:r>
            <a:endParaRPr lang="en-US" sz="2200" b="1" dirty="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solidFill>
                  <a:schemeClr val="bg1"/>
                </a:solidFill>
                <a:latin typeface="Arial" pitchFamily="34" charset="0"/>
                <a:cs typeface="Arial" pitchFamily="34" charset="0"/>
              </a:rPr>
              <a:pPr/>
              <a:t>15</a:t>
            </a:fld>
            <a:endParaRPr lang="en-US" dirty="0">
              <a:solidFill>
                <a:schemeClr val="bg1"/>
              </a:solidFill>
              <a:latin typeface="Arial" pitchFamily="34" charset="0"/>
              <a:cs typeface="Arial" pitchFamily="34" charset="0"/>
            </a:endParaRPr>
          </a:p>
        </p:txBody>
      </p:sp>
      <p:sp>
        <p:nvSpPr>
          <p:cNvPr id="5" name="Rectangle 4"/>
          <p:cNvSpPr/>
          <p:nvPr/>
        </p:nvSpPr>
        <p:spPr>
          <a:xfrm>
            <a:off x="0" y="6705600"/>
            <a:ext cx="9144000" cy="152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logoFinal.png" descr="/2012:OTHERS/TaxFairness/1202:LOGO/LOGO/logoFinal.png"/>
          <p:cNvPicPr>
            <a:picLocks noChangeAspect="1"/>
          </p:cNvPicPr>
          <p:nvPr/>
        </p:nvPicPr>
        <p:blipFill>
          <a:blip r:embed="rId4" r:link="rId5"/>
          <a:stretch>
            <a:fillRect/>
          </a:stretch>
        </p:blipFill>
        <p:spPr>
          <a:xfrm>
            <a:off x="609600" y="4858612"/>
            <a:ext cx="3541790" cy="821106"/>
          </a:xfrm>
          <a:prstGeom prst="rect">
            <a:avLst/>
          </a:prstGeom>
        </p:spPr>
      </p:pic>
      <p:sp>
        <p:nvSpPr>
          <p:cNvPr id="7" name="TextBox 6"/>
          <p:cNvSpPr txBox="1"/>
          <p:nvPr/>
        </p:nvSpPr>
        <p:spPr>
          <a:xfrm>
            <a:off x="4800600" y="4571999"/>
            <a:ext cx="3886200" cy="1754326"/>
          </a:xfrm>
          <a:prstGeom prst="rect">
            <a:avLst/>
          </a:prstGeom>
          <a:noFill/>
        </p:spPr>
        <p:txBody>
          <a:bodyPr wrap="square" rtlCol="0">
            <a:spAutoFit/>
          </a:bodyPr>
          <a:lstStyle/>
          <a:p>
            <a:r>
              <a:rPr lang="en-US" b="1" dirty="0" smtClean="0">
                <a:cs typeface="Arial" pitchFamily="34" charset="0"/>
                <a:hlinkClick r:id="rId6"/>
              </a:rPr>
              <a:t>www.americansfortaxfairness.org</a:t>
            </a:r>
            <a:endParaRPr lang="en-US" b="1" dirty="0" smtClean="0">
              <a:cs typeface="Arial" pitchFamily="34" charset="0"/>
            </a:endParaRPr>
          </a:p>
          <a:p>
            <a:endParaRPr lang="en-US" b="1" dirty="0">
              <a:cs typeface="Arial" pitchFamily="34" charset="0"/>
            </a:endParaRPr>
          </a:p>
          <a:p>
            <a:r>
              <a:rPr lang="en-US" b="1" dirty="0" smtClean="0">
                <a:cs typeface="Arial" pitchFamily="34" charset="0"/>
                <a:hlinkClick r:id="rId7"/>
              </a:rPr>
              <a:t>@4taxfairness</a:t>
            </a:r>
            <a:endParaRPr lang="en-US" b="1" dirty="0" smtClean="0">
              <a:cs typeface="Arial" pitchFamily="34" charset="0"/>
            </a:endParaRPr>
          </a:p>
          <a:p>
            <a:endParaRPr lang="en-US" b="1" dirty="0">
              <a:cs typeface="Arial" pitchFamily="34" charset="0"/>
            </a:endParaRPr>
          </a:p>
          <a:p>
            <a:r>
              <a:rPr lang="en-US" b="1" dirty="0" smtClean="0">
                <a:cs typeface="Arial" pitchFamily="34" charset="0"/>
                <a:hlinkClick r:id="rId8"/>
              </a:rPr>
              <a:t>Americans4TaxFairness</a:t>
            </a:r>
            <a:endParaRPr lang="en-US" b="1" dirty="0">
              <a:cs typeface="Arial" pitchFamily="34" charset="0"/>
            </a:endParaRPr>
          </a:p>
          <a:p>
            <a:endParaRPr lang="en-US" dirty="0"/>
          </a:p>
        </p:txBody>
      </p:sp>
      <p:pic>
        <p:nvPicPr>
          <p:cNvPr id="8" name="Picture 4" descr="http://twitter.com/images/three_circles/twitter-bird-white-on-blu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05299" y="5067300"/>
            <a:ext cx="495301" cy="4953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FaceBook-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90397" y="5602780"/>
            <a:ext cx="551320" cy="551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82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Arial Black" pitchFamily="34" charset="0"/>
              </a:rPr>
              <a:t>PROBLEM: REVENUES DON’T MATCH EXPENSES</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2</a:t>
            </a:fld>
            <a:endParaRPr lang="en-US"/>
          </a:p>
        </p:txBody>
      </p:sp>
      <p:graphicFrame>
        <p:nvGraphicFramePr>
          <p:cNvPr id="5" name="Chart 4"/>
          <p:cNvGraphicFramePr/>
          <p:nvPr>
            <p:extLst>
              <p:ext uri="{D42A27DB-BD31-4B8C-83A1-F6EECF244321}">
                <p14:modId xmlns:p14="http://schemas.microsoft.com/office/powerpoint/2010/main" val="2916445857"/>
              </p:ext>
            </p:extLst>
          </p:nvPr>
        </p:nvGraphicFramePr>
        <p:xfrm>
          <a:off x="838200" y="1524000"/>
          <a:ext cx="7162800" cy="431964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62000" y="5715001"/>
            <a:ext cx="4114800" cy="646331"/>
          </a:xfrm>
          <a:prstGeom prst="rect">
            <a:avLst/>
          </a:prstGeom>
          <a:noFill/>
        </p:spPr>
        <p:txBody>
          <a:bodyPr wrap="square" rtlCol="0">
            <a:spAutoFit/>
          </a:bodyPr>
          <a:lstStyle/>
          <a:p>
            <a:r>
              <a:rPr lang="en-US" sz="900" i="1" dirty="0">
                <a:solidFill>
                  <a:schemeClr val="bg1"/>
                </a:solidFill>
                <a:latin typeface="Arial" pitchFamily="34" charset="0"/>
                <a:cs typeface="Arial" pitchFamily="34" charset="0"/>
              </a:rPr>
              <a:t>Note: Data from CBO, 2012 – 2022 from CBO Alternative Fiscal Scenario</a:t>
            </a:r>
          </a:p>
          <a:p>
            <a:r>
              <a:rPr lang="en-US" sz="900" i="1" dirty="0">
                <a:solidFill>
                  <a:schemeClr val="bg1"/>
                </a:solidFill>
                <a:latin typeface="Arial" pitchFamily="34" charset="0"/>
                <a:cs typeface="Arial" pitchFamily="34" charset="0"/>
              </a:rPr>
              <a:t>Historic recessions per NBER</a:t>
            </a:r>
          </a:p>
          <a:p>
            <a:endParaRPr lang="en-US" sz="900" i="1" dirty="0">
              <a:solidFill>
                <a:schemeClr val="bg1"/>
              </a:solidFill>
              <a:latin typeface="Arial" pitchFamily="34" charset="0"/>
              <a:cs typeface="Arial" pitchFamily="34" charset="0"/>
            </a:endParaRPr>
          </a:p>
          <a:p>
            <a:r>
              <a:rPr lang="en-US" sz="900" i="1" dirty="0">
                <a:solidFill>
                  <a:schemeClr val="bg1"/>
                </a:solidFill>
                <a:latin typeface="Arial" pitchFamily="34" charset="0"/>
                <a:cs typeface="Arial" pitchFamily="34" charset="0"/>
              </a:rPr>
              <a:t>* Historical average for 1972 - 2011, per CBO</a:t>
            </a:r>
          </a:p>
        </p:txBody>
      </p:sp>
      <p:grpSp>
        <p:nvGrpSpPr>
          <p:cNvPr id="8" name="Group 7"/>
          <p:cNvGrpSpPr/>
          <p:nvPr/>
        </p:nvGrpSpPr>
        <p:grpSpPr>
          <a:xfrm>
            <a:off x="7255563" y="2399822"/>
            <a:ext cx="629391" cy="1221150"/>
            <a:chOff x="8241475" y="2052421"/>
            <a:chExt cx="629391" cy="1221150"/>
          </a:xfrm>
        </p:grpSpPr>
        <p:grpSp>
          <p:nvGrpSpPr>
            <p:cNvPr id="9" name="Group 8"/>
            <p:cNvGrpSpPr/>
            <p:nvPr/>
          </p:nvGrpSpPr>
          <p:grpSpPr>
            <a:xfrm>
              <a:off x="8241475" y="2052421"/>
              <a:ext cx="629391" cy="1221150"/>
              <a:chOff x="8241475" y="2052421"/>
              <a:chExt cx="629391" cy="1221150"/>
            </a:xfrm>
          </p:grpSpPr>
          <p:cxnSp>
            <p:nvCxnSpPr>
              <p:cNvPr id="11" name="Straight Connector 10"/>
              <p:cNvCxnSpPr/>
              <p:nvPr/>
            </p:nvCxnSpPr>
            <p:spPr bwMode="auto">
              <a:xfrm>
                <a:off x="8550242" y="2802525"/>
                <a:ext cx="0" cy="457200"/>
              </a:xfrm>
              <a:prstGeom prst="line">
                <a:avLst/>
              </a:prstGeom>
              <a:noFill/>
              <a:ln w="12699" cap="flat" cmpd="sng" algn="ctr">
                <a:solidFill>
                  <a:schemeClr val="tx1"/>
                </a:solidFill>
                <a:prstDash val="solid"/>
                <a:round/>
                <a:headEnd type="none" w="med" len="med"/>
                <a:tailEnd type="triangle" w="med" len="med"/>
              </a:ln>
              <a:effectLst/>
            </p:spPr>
          </p:cxnSp>
          <p:cxnSp>
            <p:nvCxnSpPr>
              <p:cNvPr id="12" name="Straight Connector 11"/>
              <p:cNvCxnSpPr/>
              <p:nvPr/>
            </p:nvCxnSpPr>
            <p:spPr bwMode="auto">
              <a:xfrm>
                <a:off x="8405756" y="2052421"/>
                <a:ext cx="274320" cy="0"/>
              </a:xfrm>
              <a:prstGeom prst="line">
                <a:avLst/>
              </a:prstGeom>
              <a:noFill/>
              <a:ln w="12699"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403781" y="3273571"/>
                <a:ext cx="274320" cy="0"/>
              </a:xfrm>
              <a:prstGeom prst="line">
                <a:avLst/>
              </a:prstGeom>
              <a:noFill/>
              <a:ln w="12699" cap="flat" cmpd="sng" algn="ctr">
                <a:solidFill>
                  <a:schemeClr val="tx1"/>
                </a:solidFill>
                <a:prstDash val="solid"/>
                <a:round/>
                <a:headEnd type="none" w="med" len="med"/>
                <a:tailEnd type="none" w="med" len="med"/>
              </a:ln>
              <a:effectLst/>
            </p:spPr>
          </p:cxnSp>
          <p:sp>
            <p:nvSpPr>
              <p:cNvPr id="14" name="TextBox 13"/>
              <p:cNvSpPr txBox="1"/>
              <p:nvPr/>
            </p:nvSpPr>
            <p:spPr bwMode="auto">
              <a:xfrm>
                <a:off x="8241475" y="2472462"/>
                <a:ext cx="629391" cy="233654"/>
              </a:xfrm>
              <a:prstGeom prst="rect">
                <a:avLst/>
              </a:prstGeom>
              <a:noFill/>
              <a:ln w="12700" algn="ctr">
                <a:noFill/>
                <a:miter lim="800000"/>
                <a:headEnd/>
                <a:tailEnd/>
              </a:ln>
              <a:effectLst/>
            </p:spPr>
            <p:txBody>
              <a:bodyPr wrap="square" lIns="90488" tIns="44450" rIns="90488" bIns="44450" rtlCol="0">
                <a:spAutoFit/>
              </a:bodyPr>
              <a:lstStyle/>
              <a:p>
                <a:pPr algn="l">
                  <a:lnSpc>
                    <a:spcPct val="85000"/>
                  </a:lnSpc>
                  <a:spcBef>
                    <a:spcPct val="0"/>
                  </a:spcBef>
                </a:pPr>
                <a:r>
                  <a:rPr lang="en-US" sz="1100" b="0" i="1" dirty="0" smtClean="0">
                    <a:solidFill>
                      <a:schemeClr val="bg1"/>
                    </a:solidFill>
                  </a:rPr>
                  <a:t>~5.5%</a:t>
                </a:r>
                <a:endParaRPr lang="en-US" sz="1100" b="0" i="1" dirty="0">
                  <a:solidFill>
                    <a:schemeClr val="bg1"/>
                  </a:solidFill>
                </a:endParaRPr>
              </a:p>
            </p:txBody>
          </p:sp>
        </p:grpSp>
        <p:cxnSp>
          <p:nvCxnSpPr>
            <p:cNvPr id="10" name="Straight Connector 9"/>
            <p:cNvCxnSpPr/>
            <p:nvPr/>
          </p:nvCxnSpPr>
          <p:spPr bwMode="auto">
            <a:xfrm>
              <a:off x="8548267" y="2052425"/>
              <a:ext cx="0" cy="457200"/>
            </a:xfrm>
            <a:prstGeom prst="line">
              <a:avLst/>
            </a:prstGeom>
            <a:noFill/>
            <a:ln w="12699" cap="flat" cmpd="sng" algn="ctr">
              <a:solidFill>
                <a:schemeClr val="tx1"/>
              </a:solidFill>
              <a:prstDash val="solid"/>
              <a:round/>
              <a:headEnd type="triangle" w="med" len="med"/>
              <a:tailEnd type="none" w="med" len="med"/>
            </a:ln>
            <a:effectLst/>
          </p:spPr>
        </p:cxnSp>
      </p:grpSp>
      <p:grpSp>
        <p:nvGrpSpPr>
          <p:cNvPr id="15" name="Group 14"/>
          <p:cNvGrpSpPr/>
          <p:nvPr/>
        </p:nvGrpSpPr>
        <p:grpSpPr>
          <a:xfrm>
            <a:off x="392517" y="2960943"/>
            <a:ext cx="975730" cy="676051"/>
            <a:chOff x="8110850" y="2052421"/>
            <a:chExt cx="975730" cy="1212486"/>
          </a:xfrm>
        </p:grpSpPr>
        <p:grpSp>
          <p:nvGrpSpPr>
            <p:cNvPr id="16" name="Group 30"/>
            <p:cNvGrpSpPr/>
            <p:nvPr/>
          </p:nvGrpSpPr>
          <p:grpSpPr>
            <a:xfrm>
              <a:off x="8110850" y="2052421"/>
              <a:ext cx="975730" cy="1212486"/>
              <a:chOff x="8110850" y="2052421"/>
              <a:chExt cx="975730" cy="1212486"/>
            </a:xfrm>
          </p:grpSpPr>
          <p:cxnSp>
            <p:nvCxnSpPr>
              <p:cNvPr id="18" name="Straight Connector 17"/>
              <p:cNvCxnSpPr/>
              <p:nvPr/>
            </p:nvCxnSpPr>
            <p:spPr bwMode="auto">
              <a:xfrm>
                <a:off x="8550242" y="2887716"/>
                <a:ext cx="0" cy="377191"/>
              </a:xfrm>
              <a:prstGeom prst="line">
                <a:avLst/>
              </a:prstGeom>
              <a:noFill/>
              <a:ln w="12699" cap="flat" cmpd="sng" algn="ctr">
                <a:solidFill>
                  <a:schemeClr val="tx1"/>
                </a:solidFill>
                <a:prstDash val="solid"/>
                <a:round/>
                <a:headEnd type="none" w="med" len="med"/>
                <a:tailEnd type="triangle" w="med" len="med"/>
              </a:ln>
              <a:effectLst/>
            </p:spPr>
          </p:cxnSp>
          <p:cxnSp>
            <p:nvCxnSpPr>
              <p:cNvPr id="19" name="Straight Connector 18"/>
              <p:cNvCxnSpPr/>
              <p:nvPr/>
            </p:nvCxnSpPr>
            <p:spPr bwMode="auto">
              <a:xfrm>
                <a:off x="8405756" y="2052421"/>
                <a:ext cx="274320" cy="0"/>
              </a:xfrm>
              <a:prstGeom prst="line">
                <a:avLst/>
              </a:prstGeom>
              <a:noFill/>
              <a:ln w="25400" cap="flat" cmpd="sng" algn="ctr">
                <a:solidFill>
                  <a:srgbClr val="BE4B48"/>
                </a:solidFill>
                <a:prstDash val="dash"/>
                <a:round/>
                <a:headEnd type="none" w="med" len="med"/>
                <a:tailEnd type="none" w="med" len="med"/>
              </a:ln>
              <a:effectLst/>
            </p:spPr>
          </p:cxnSp>
          <p:cxnSp>
            <p:nvCxnSpPr>
              <p:cNvPr id="20" name="Straight Connector 19"/>
              <p:cNvCxnSpPr/>
              <p:nvPr/>
            </p:nvCxnSpPr>
            <p:spPr bwMode="auto">
              <a:xfrm>
                <a:off x="8403781" y="3264907"/>
                <a:ext cx="274320" cy="0"/>
              </a:xfrm>
              <a:prstGeom prst="line">
                <a:avLst/>
              </a:prstGeom>
              <a:noFill/>
              <a:ln w="25400" cap="flat" cmpd="sng" algn="ctr">
                <a:solidFill>
                  <a:srgbClr val="4F81BD"/>
                </a:solidFill>
                <a:prstDash val="dash"/>
                <a:round/>
                <a:headEnd type="none" w="med" len="med"/>
                <a:tailEnd type="none" w="med" len="med"/>
              </a:ln>
              <a:effectLst/>
            </p:spPr>
          </p:cxnSp>
          <p:sp>
            <p:nvSpPr>
              <p:cNvPr id="21" name="TextBox 20"/>
              <p:cNvSpPr txBox="1"/>
              <p:nvPr/>
            </p:nvSpPr>
            <p:spPr bwMode="auto">
              <a:xfrm>
                <a:off x="8110850" y="2404110"/>
                <a:ext cx="975730" cy="489433"/>
              </a:xfrm>
              <a:prstGeom prst="rect">
                <a:avLst/>
              </a:prstGeom>
              <a:noFill/>
              <a:ln w="12700" algn="ctr">
                <a:noFill/>
                <a:miter lim="800000"/>
                <a:headEnd/>
                <a:tailEnd/>
              </a:ln>
              <a:effectLst/>
            </p:spPr>
            <p:txBody>
              <a:bodyPr wrap="square" lIns="90488" tIns="44450" rIns="90488" bIns="44450" rtlCol="0">
                <a:spAutoFit/>
              </a:bodyPr>
              <a:lstStyle/>
              <a:p>
                <a:pPr algn="ctr">
                  <a:lnSpc>
                    <a:spcPct val="85000"/>
                  </a:lnSpc>
                  <a:spcBef>
                    <a:spcPct val="0"/>
                  </a:spcBef>
                </a:pPr>
                <a:r>
                  <a:rPr lang="en-US" sz="800" b="0" i="1" dirty="0" smtClean="0">
                    <a:solidFill>
                      <a:schemeClr val="bg1"/>
                    </a:solidFill>
                  </a:rPr>
                  <a:t>~3%</a:t>
                </a:r>
              </a:p>
              <a:p>
                <a:pPr algn="ctr">
                  <a:lnSpc>
                    <a:spcPct val="85000"/>
                  </a:lnSpc>
                  <a:spcBef>
                    <a:spcPct val="0"/>
                  </a:spcBef>
                </a:pPr>
                <a:r>
                  <a:rPr lang="en-US" sz="600" b="0" i="1" dirty="0" smtClean="0">
                    <a:solidFill>
                      <a:schemeClr val="bg1"/>
                    </a:solidFill>
                  </a:rPr>
                  <a:t>Average</a:t>
                </a:r>
                <a:endParaRPr lang="en-US" sz="600" b="0" i="1" dirty="0">
                  <a:solidFill>
                    <a:schemeClr val="bg1"/>
                  </a:solidFill>
                </a:endParaRPr>
              </a:p>
            </p:txBody>
          </p:sp>
        </p:grpSp>
        <p:cxnSp>
          <p:nvCxnSpPr>
            <p:cNvPr id="17" name="Straight Connector 16"/>
            <p:cNvCxnSpPr/>
            <p:nvPr/>
          </p:nvCxnSpPr>
          <p:spPr bwMode="auto">
            <a:xfrm>
              <a:off x="8548267" y="2052425"/>
              <a:ext cx="0" cy="377191"/>
            </a:xfrm>
            <a:prstGeom prst="line">
              <a:avLst/>
            </a:prstGeom>
            <a:noFill/>
            <a:ln w="12699" cap="flat" cmpd="sng" algn="ctr">
              <a:solidFill>
                <a:schemeClr val="tx1"/>
              </a:solidFill>
              <a:prstDash val="solid"/>
              <a:round/>
              <a:headEnd type="triangle" w="med" len="med"/>
              <a:tailEnd type="none" w="med" len="med"/>
            </a:ln>
            <a:effectLst/>
          </p:spPr>
        </p:cxnSp>
      </p:grpSp>
    </p:spTree>
    <p:extLst>
      <p:ext uri="{BB962C8B-B14F-4D97-AF65-F5344CB8AC3E}">
        <p14:creationId xmlns:p14="http://schemas.microsoft.com/office/powerpoint/2010/main" val="241828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C00000"/>
                </a:solidFill>
                <a:latin typeface="Arial Black" pitchFamily="34" charset="0"/>
              </a:rPr>
              <a:t>TAX CUTS </a:t>
            </a:r>
            <a:r>
              <a:rPr lang="en-US" sz="3600" dirty="0" smtClean="0">
                <a:solidFill>
                  <a:srgbClr val="C00000"/>
                </a:solidFill>
                <a:latin typeface="Arial Black" pitchFamily="34" charset="0"/>
              </a:rPr>
              <a:t>CAUSE </a:t>
            </a:r>
            <a:r>
              <a:rPr lang="en-US" sz="3600" dirty="0">
                <a:solidFill>
                  <a:srgbClr val="C00000"/>
                </a:solidFill>
                <a:latin typeface="Arial Black" pitchFamily="34" charset="0"/>
              </a:rPr>
              <a:t>DEFICITS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296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30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AE53C1B-4798-48D9-81B8-C9130B26B352}" type="slidenum">
              <a:rPr lang="en-US" smtClean="0"/>
              <a:pPr/>
              <a:t>4</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305800"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87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Arial Black" pitchFamily="34" charset="0"/>
              </a:rPr>
              <a:t>FISCAL SHOWDOWN DATES</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sz="3000" b="1" dirty="0">
                <a:solidFill>
                  <a:srgbClr val="0099CC"/>
                </a:solidFill>
                <a:latin typeface="Arial" pitchFamily="34" charset="0"/>
                <a:cs typeface="Arial" pitchFamily="34" charset="0"/>
              </a:rPr>
              <a:t>Nov. 13: </a:t>
            </a:r>
            <a:r>
              <a:rPr lang="en-US" sz="3000" dirty="0">
                <a:solidFill>
                  <a:schemeClr val="bg1"/>
                </a:solidFill>
              </a:rPr>
              <a:t>Congress begins lame-duck session </a:t>
            </a:r>
            <a:r>
              <a:rPr lang="en-US" sz="3000" dirty="0" smtClean="0">
                <a:solidFill>
                  <a:schemeClr val="bg1"/>
                </a:solidFill>
              </a:rPr>
              <a:t>that lasts </a:t>
            </a:r>
            <a:r>
              <a:rPr lang="en-US" sz="3000" dirty="0">
                <a:solidFill>
                  <a:schemeClr val="bg1"/>
                </a:solidFill>
              </a:rPr>
              <a:t>until </a:t>
            </a:r>
            <a:r>
              <a:rPr lang="en-US" sz="3000" dirty="0" smtClean="0">
                <a:solidFill>
                  <a:schemeClr val="bg1"/>
                </a:solidFill>
              </a:rPr>
              <a:t>Christmas</a:t>
            </a:r>
          </a:p>
          <a:p>
            <a:pPr>
              <a:spcBef>
                <a:spcPts val="600"/>
              </a:spcBef>
              <a:spcAft>
                <a:spcPts val="600"/>
              </a:spcAft>
            </a:pPr>
            <a:r>
              <a:rPr lang="en-US" sz="3000" b="1" dirty="0" smtClean="0">
                <a:solidFill>
                  <a:srgbClr val="0099CC"/>
                </a:solidFill>
                <a:latin typeface="Arial" pitchFamily="34" charset="0"/>
                <a:cs typeface="Arial" pitchFamily="34" charset="0"/>
              </a:rPr>
              <a:t>Dec</a:t>
            </a:r>
            <a:r>
              <a:rPr lang="en-US" sz="3000" b="1" dirty="0" smtClean="0">
                <a:solidFill>
                  <a:srgbClr val="0099CC"/>
                </a:solidFill>
                <a:latin typeface="Arial" pitchFamily="34" charset="0"/>
                <a:cs typeface="Arial" pitchFamily="34" charset="0"/>
              </a:rPr>
              <a:t>. </a:t>
            </a:r>
            <a:r>
              <a:rPr lang="en-US" sz="3000" b="1" dirty="0">
                <a:solidFill>
                  <a:srgbClr val="0099CC"/>
                </a:solidFill>
                <a:latin typeface="Arial" pitchFamily="34" charset="0"/>
                <a:cs typeface="Arial" pitchFamily="34" charset="0"/>
              </a:rPr>
              <a:t>31: </a:t>
            </a:r>
            <a:r>
              <a:rPr lang="en-US" sz="3000" dirty="0">
                <a:solidFill>
                  <a:schemeClr val="bg1"/>
                </a:solidFill>
              </a:rPr>
              <a:t>Bush-era tax cuts expire for all Americans </a:t>
            </a:r>
            <a:endParaRPr lang="en-US" sz="3000" dirty="0" smtClean="0">
              <a:solidFill>
                <a:schemeClr val="bg1"/>
              </a:solidFill>
            </a:endParaRPr>
          </a:p>
          <a:p>
            <a:pPr>
              <a:spcBef>
                <a:spcPts val="600"/>
              </a:spcBef>
              <a:spcAft>
                <a:spcPts val="600"/>
              </a:spcAft>
            </a:pPr>
            <a:r>
              <a:rPr lang="en-US" sz="3000" b="1" dirty="0" smtClean="0">
                <a:solidFill>
                  <a:srgbClr val="0099CC"/>
                </a:solidFill>
                <a:latin typeface="Arial" pitchFamily="34" charset="0"/>
                <a:cs typeface="Arial" pitchFamily="34" charset="0"/>
              </a:rPr>
              <a:t>Jan</a:t>
            </a:r>
            <a:r>
              <a:rPr lang="en-US" sz="3000" b="1" dirty="0" smtClean="0">
                <a:solidFill>
                  <a:srgbClr val="0099CC"/>
                </a:solidFill>
                <a:latin typeface="Arial" pitchFamily="34" charset="0"/>
                <a:cs typeface="Arial" pitchFamily="34" charset="0"/>
              </a:rPr>
              <a:t>. </a:t>
            </a:r>
            <a:r>
              <a:rPr lang="en-US" sz="3000" b="1" dirty="0">
                <a:solidFill>
                  <a:srgbClr val="0099CC"/>
                </a:solidFill>
                <a:latin typeface="Arial" pitchFamily="34" charset="0"/>
                <a:cs typeface="Arial" pitchFamily="34" charset="0"/>
              </a:rPr>
              <a:t>2, 2013: </a:t>
            </a:r>
            <a:r>
              <a:rPr lang="en-US" sz="3000" dirty="0">
                <a:solidFill>
                  <a:schemeClr val="bg1"/>
                </a:solidFill>
              </a:rPr>
              <a:t>$109 billion in across-the-board spending cuts known as sequestration begin </a:t>
            </a:r>
            <a:endParaRPr lang="en-US" sz="3000" dirty="0" smtClean="0">
              <a:solidFill>
                <a:schemeClr val="bg1"/>
              </a:solidFill>
            </a:endParaRPr>
          </a:p>
          <a:p>
            <a:pPr>
              <a:spcBef>
                <a:spcPts val="600"/>
              </a:spcBef>
              <a:spcAft>
                <a:spcPts val="600"/>
              </a:spcAft>
            </a:pPr>
            <a:r>
              <a:rPr lang="en-US" sz="3000" b="1" dirty="0" smtClean="0">
                <a:solidFill>
                  <a:srgbClr val="0099CC"/>
                </a:solidFill>
                <a:latin typeface="Arial" pitchFamily="34" charset="0"/>
                <a:cs typeface="Arial" pitchFamily="34" charset="0"/>
              </a:rPr>
              <a:t>March</a:t>
            </a:r>
            <a:r>
              <a:rPr lang="en-US" sz="3000" b="1" dirty="0">
                <a:solidFill>
                  <a:srgbClr val="0099CC"/>
                </a:solidFill>
                <a:latin typeface="Arial" pitchFamily="34" charset="0"/>
                <a:cs typeface="Arial" pitchFamily="34" charset="0"/>
              </a:rPr>
              <a:t>: </a:t>
            </a:r>
            <a:r>
              <a:rPr lang="en-US" sz="3000" dirty="0">
                <a:solidFill>
                  <a:schemeClr val="bg1"/>
                </a:solidFill>
              </a:rPr>
              <a:t>Debt ceiling will need to be raised </a:t>
            </a:r>
            <a:r>
              <a:rPr lang="en-US" sz="3000" dirty="0" smtClean="0">
                <a:solidFill>
                  <a:schemeClr val="bg1"/>
                </a:solidFill>
              </a:rPr>
              <a:t>again</a:t>
            </a:r>
          </a:p>
          <a:p>
            <a:pPr>
              <a:spcBef>
                <a:spcPts val="600"/>
              </a:spcBef>
              <a:spcAft>
                <a:spcPts val="600"/>
              </a:spcAft>
            </a:pPr>
            <a:r>
              <a:rPr lang="en-US" sz="3000" b="1" dirty="0" smtClean="0">
                <a:solidFill>
                  <a:srgbClr val="0099CC"/>
                </a:solidFill>
                <a:latin typeface="Arial" pitchFamily="34" charset="0"/>
                <a:cs typeface="Arial" pitchFamily="34" charset="0"/>
              </a:rPr>
              <a:t>Ongoing: </a:t>
            </a:r>
            <a:r>
              <a:rPr lang="en-US" sz="3000" dirty="0">
                <a:solidFill>
                  <a:schemeClr val="bg1"/>
                </a:solidFill>
              </a:rPr>
              <a:t>“Grand Bargain” </a:t>
            </a:r>
            <a:r>
              <a:rPr lang="en-US" sz="3000" dirty="0" smtClean="0">
                <a:solidFill>
                  <a:schemeClr val="bg1"/>
                </a:solidFill>
              </a:rPr>
              <a:t>budget negotiations</a:t>
            </a:r>
            <a:endParaRPr lang="en-US" sz="3000" dirty="0">
              <a:solidFill>
                <a:schemeClr val="bg1"/>
              </a:solidFill>
            </a:endParaRPr>
          </a:p>
          <a:p>
            <a:pPr>
              <a:spcBef>
                <a:spcPts val="600"/>
              </a:spcBef>
              <a:spcAft>
                <a:spcPts val="600"/>
              </a:spcAft>
            </a:pPr>
            <a:endParaRPr lang="en-US" sz="3000" dirty="0"/>
          </a:p>
          <a:p>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5</a:t>
            </a:fld>
            <a:endParaRPr lang="en-US"/>
          </a:p>
        </p:txBody>
      </p:sp>
    </p:spTree>
    <p:extLst>
      <p:ext uri="{BB962C8B-B14F-4D97-AF65-F5344CB8AC3E}">
        <p14:creationId xmlns:p14="http://schemas.microsoft.com/office/powerpoint/2010/main" val="223952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latin typeface="Arial Black" pitchFamily="34" charset="0"/>
              </a:rPr>
              <a:t>KEY ISSUES</a:t>
            </a:r>
            <a:endParaRPr lang="en-US" dirty="0"/>
          </a:p>
        </p:txBody>
      </p:sp>
      <p:sp>
        <p:nvSpPr>
          <p:cNvPr id="3" name="Content Placeholder 2"/>
          <p:cNvSpPr>
            <a:spLocks noGrp="1"/>
          </p:cNvSpPr>
          <p:nvPr>
            <p:ph idx="1"/>
          </p:nvPr>
        </p:nvSpPr>
        <p:spPr/>
        <p:txBody>
          <a:bodyPr>
            <a:normAutofit fontScale="92500"/>
          </a:bodyPr>
          <a:lstStyle/>
          <a:p>
            <a:pPr lvl="0">
              <a:spcBef>
                <a:spcPts val="600"/>
              </a:spcBef>
              <a:spcAft>
                <a:spcPts val="600"/>
              </a:spcAft>
            </a:pPr>
            <a:r>
              <a:rPr lang="en-US" sz="3000" b="1" dirty="0">
                <a:solidFill>
                  <a:srgbClr val="0099CC"/>
                </a:solidFill>
                <a:latin typeface="Arial" pitchFamily="34" charset="0"/>
                <a:cs typeface="Arial" pitchFamily="34" charset="0"/>
              </a:rPr>
              <a:t>Cancel $1.2 trillion </a:t>
            </a:r>
            <a:r>
              <a:rPr lang="en-US" sz="3000" b="1" dirty="0" smtClean="0">
                <a:solidFill>
                  <a:srgbClr val="0099CC"/>
                </a:solidFill>
                <a:latin typeface="Arial" pitchFamily="34" charset="0"/>
                <a:cs typeface="Arial" pitchFamily="34" charset="0"/>
              </a:rPr>
              <a:t>cuts over </a:t>
            </a:r>
            <a:r>
              <a:rPr lang="en-US" sz="3000" b="1" dirty="0">
                <a:solidFill>
                  <a:srgbClr val="0099CC"/>
                </a:solidFill>
                <a:latin typeface="Arial" pitchFamily="34" charset="0"/>
                <a:cs typeface="Arial" pitchFamily="34" charset="0"/>
              </a:rPr>
              <a:t>10 years: </a:t>
            </a:r>
            <a:r>
              <a:rPr lang="en-US" sz="3000" dirty="0" smtClean="0">
                <a:solidFill>
                  <a:schemeClr val="bg1"/>
                </a:solidFill>
              </a:rPr>
              <a:t>across-the-board </a:t>
            </a:r>
            <a:r>
              <a:rPr lang="en-US" sz="3000" dirty="0">
                <a:solidFill>
                  <a:schemeClr val="bg1"/>
                </a:solidFill>
              </a:rPr>
              <a:t>budget cuts </a:t>
            </a:r>
            <a:r>
              <a:rPr lang="en-US" sz="3000" dirty="0" smtClean="0">
                <a:solidFill>
                  <a:schemeClr val="bg1"/>
                </a:solidFill>
              </a:rPr>
              <a:t>(aka “sequestration”)</a:t>
            </a:r>
            <a:endParaRPr lang="en-US" sz="3000" dirty="0">
              <a:solidFill>
                <a:schemeClr val="bg1"/>
              </a:solidFill>
            </a:endParaRPr>
          </a:p>
          <a:p>
            <a:pPr lvl="0">
              <a:spcBef>
                <a:spcPts val="600"/>
              </a:spcBef>
              <a:spcAft>
                <a:spcPts val="600"/>
              </a:spcAft>
            </a:pPr>
            <a:r>
              <a:rPr lang="en-US" sz="3000" b="1" dirty="0">
                <a:solidFill>
                  <a:srgbClr val="0099CC"/>
                </a:solidFill>
                <a:latin typeface="Arial" pitchFamily="34" charset="0"/>
                <a:cs typeface="Arial" pitchFamily="34" charset="0"/>
              </a:rPr>
              <a:t>Establish a framework for larger deficit reductions: </a:t>
            </a:r>
            <a:r>
              <a:rPr lang="en-US" sz="3000" dirty="0" smtClean="0">
                <a:solidFill>
                  <a:schemeClr val="bg1"/>
                </a:solidFill>
              </a:rPr>
              <a:t>up </a:t>
            </a:r>
            <a:r>
              <a:rPr lang="en-US" sz="3000" dirty="0">
                <a:solidFill>
                  <a:schemeClr val="bg1"/>
                </a:solidFill>
              </a:rPr>
              <a:t>to $4 trillion over 10 years, including </a:t>
            </a:r>
            <a:r>
              <a:rPr lang="en-US" sz="3000" dirty="0" smtClean="0">
                <a:solidFill>
                  <a:schemeClr val="bg1"/>
                </a:solidFill>
              </a:rPr>
              <a:t>$1.5 trillion cuts made </a:t>
            </a:r>
            <a:r>
              <a:rPr lang="en-US" sz="3000" dirty="0">
                <a:solidFill>
                  <a:schemeClr val="bg1"/>
                </a:solidFill>
              </a:rPr>
              <a:t>in </a:t>
            </a:r>
            <a:r>
              <a:rPr lang="en-US" sz="3000" dirty="0" smtClean="0">
                <a:solidFill>
                  <a:schemeClr val="bg1"/>
                </a:solidFill>
              </a:rPr>
              <a:t>2011</a:t>
            </a:r>
          </a:p>
          <a:p>
            <a:pPr>
              <a:spcBef>
                <a:spcPts val="600"/>
              </a:spcBef>
              <a:spcAft>
                <a:spcPts val="600"/>
              </a:spcAft>
            </a:pPr>
            <a:r>
              <a:rPr lang="en-US" sz="3000" b="1" dirty="0">
                <a:solidFill>
                  <a:srgbClr val="0099CC"/>
                </a:solidFill>
                <a:latin typeface="Arial" pitchFamily="34" charset="0"/>
                <a:cs typeface="Arial" pitchFamily="34" charset="0"/>
              </a:rPr>
              <a:t>Raise $1 </a:t>
            </a:r>
            <a:r>
              <a:rPr lang="en-US" sz="3000" b="1" dirty="0" smtClean="0">
                <a:solidFill>
                  <a:srgbClr val="0099CC"/>
                </a:solidFill>
                <a:latin typeface="Arial" pitchFamily="34" charset="0"/>
                <a:cs typeface="Arial" pitchFamily="34" charset="0"/>
              </a:rPr>
              <a:t>trillion by ending Bush tax cuts for richest 2%: </a:t>
            </a:r>
            <a:r>
              <a:rPr lang="en-US" sz="3000" dirty="0" smtClean="0">
                <a:solidFill>
                  <a:schemeClr val="bg1"/>
                </a:solidFill>
              </a:rPr>
              <a:t>Renew </a:t>
            </a:r>
            <a:r>
              <a:rPr lang="en-US" sz="3000" dirty="0">
                <a:solidFill>
                  <a:schemeClr val="bg1"/>
                </a:solidFill>
              </a:rPr>
              <a:t>Bush tax cuts for </a:t>
            </a:r>
            <a:r>
              <a:rPr lang="en-US" sz="3000" dirty="0" smtClean="0">
                <a:solidFill>
                  <a:schemeClr val="bg1"/>
                </a:solidFill>
              </a:rPr>
              <a:t>other 98%</a:t>
            </a:r>
            <a:endParaRPr lang="en-US" sz="3000" dirty="0">
              <a:solidFill>
                <a:schemeClr val="bg1"/>
              </a:solidFill>
            </a:endParaRPr>
          </a:p>
          <a:p>
            <a:pPr lvl="0">
              <a:spcBef>
                <a:spcPts val="600"/>
              </a:spcBef>
              <a:spcAft>
                <a:spcPts val="600"/>
              </a:spcAft>
            </a:pPr>
            <a:r>
              <a:rPr lang="en-US" sz="3000" b="1" dirty="0">
                <a:solidFill>
                  <a:srgbClr val="0099CC"/>
                </a:solidFill>
                <a:latin typeface="Arial" pitchFamily="34" charset="0"/>
                <a:cs typeface="Arial" pitchFamily="34" charset="0"/>
              </a:rPr>
              <a:t>Raise additional progressive </a:t>
            </a:r>
            <a:r>
              <a:rPr lang="en-US" sz="3000" b="1" dirty="0" smtClean="0">
                <a:solidFill>
                  <a:srgbClr val="0099CC"/>
                </a:solidFill>
                <a:latin typeface="Arial" pitchFamily="34" charset="0"/>
                <a:cs typeface="Arial" pitchFamily="34" charset="0"/>
              </a:rPr>
              <a:t>revenue: </a:t>
            </a:r>
            <a:r>
              <a:rPr lang="en-US" sz="3000" dirty="0" smtClean="0">
                <a:solidFill>
                  <a:schemeClr val="bg1"/>
                </a:solidFill>
              </a:rPr>
              <a:t>get at least 50-50 split of revenue to cuts for $4 trillion</a:t>
            </a:r>
            <a:endParaRPr lang="en-US" sz="3000" dirty="0">
              <a:solidFill>
                <a:schemeClr val="bg1"/>
              </a:solidFill>
            </a:endParaRPr>
          </a:p>
          <a:p>
            <a:endParaRPr lang="en-US" dirty="0">
              <a:solidFill>
                <a:schemeClr val="bg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6</a:t>
            </a:fld>
            <a:endParaRPr lang="en-US"/>
          </a:p>
        </p:txBody>
      </p:sp>
    </p:spTree>
    <p:extLst>
      <p:ext uri="{BB962C8B-B14F-4D97-AF65-F5344CB8AC3E}">
        <p14:creationId xmlns:p14="http://schemas.microsoft.com/office/powerpoint/2010/main" val="393530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latin typeface="Arial Black" pitchFamily="34" charset="0"/>
              </a:rPr>
              <a:t>SEQUESTRATION CUTS</a:t>
            </a:r>
            <a:endParaRPr lang="en-US" dirty="0"/>
          </a:p>
        </p:txBody>
      </p:sp>
      <p:sp>
        <p:nvSpPr>
          <p:cNvPr id="3" name="Content Placeholder 2"/>
          <p:cNvSpPr>
            <a:spLocks noGrp="1"/>
          </p:cNvSpPr>
          <p:nvPr>
            <p:ph idx="1"/>
          </p:nvPr>
        </p:nvSpPr>
        <p:spPr/>
        <p:txBody>
          <a:bodyPr>
            <a:normAutofit fontScale="85000" lnSpcReduction="20000"/>
          </a:bodyPr>
          <a:lstStyle/>
          <a:p>
            <a:pPr lvl="0">
              <a:spcBef>
                <a:spcPts val="600"/>
              </a:spcBef>
              <a:spcAft>
                <a:spcPts val="600"/>
              </a:spcAft>
            </a:pPr>
            <a:r>
              <a:rPr lang="en-US" sz="2600" b="1" dirty="0" smtClean="0">
                <a:solidFill>
                  <a:srgbClr val="0099CC"/>
                </a:solidFill>
                <a:latin typeface="Arial" pitchFamily="34" charset="0"/>
                <a:cs typeface="Arial" pitchFamily="34" charset="0"/>
              </a:rPr>
              <a:t>$</a:t>
            </a:r>
            <a:r>
              <a:rPr lang="en-US" sz="2600" b="1" dirty="0">
                <a:solidFill>
                  <a:srgbClr val="0099CC"/>
                </a:solidFill>
                <a:latin typeface="Arial" pitchFamily="34" charset="0"/>
                <a:cs typeface="Arial" pitchFamily="34" charset="0"/>
              </a:rPr>
              <a:t>1.2 trillion </a:t>
            </a:r>
            <a:r>
              <a:rPr lang="en-US" sz="2600" b="1" dirty="0" smtClean="0">
                <a:solidFill>
                  <a:srgbClr val="0099CC"/>
                </a:solidFill>
                <a:latin typeface="Arial" pitchFamily="34" charset="0"/>
                <a:cs typeface="Arial" pitchFamily="34" charset="0"/>
              </a:rPr>
              <a:t>cut over </a:t>
            </a:r>
            <a:r>
              <a:rPr lang="en-US" sz="2600" b="1" dirty="0">
                <a:solidFill>
                  <a:srgbClr val="0099CC"/>
                </a:solidFill>
                <a:latin typeface="Arial" pitchFamily="34" charset="0"/>
                <a:cs typeface="Arial" pitchFamily="34" charset="0"/>
              </a:rPr>
              <a:t>10 </a:t>
            </a:r>
            <a:r>
              <a:rPr lang="en-US" sz="2600" b="1" dirty="0" smtClean="0">
                <a:solidFill>
                  <a:srgbClr val="0099CC"/>
                </a:solidFill>
                <a:latin typeface="Arial" pitchFamily="34" charset="0"/>
                <a:cs typeface="Arial" pitchFamily="34" charset="0"/>
              </a:rPr>
              <a:t>years: </a:t>
            </a:r>
            <a:r>
              <a:rPr lang="en-US" sz="2600" dirty="0" smtClean="0">
                <a:solidFill>
                  <a:schemeClr val="bg1"/>
                </a:solidFill>
              </a:rPr>
              <a:t>50-50 split defense and non-defense</a:t>
            </a:r>
            <a:endParaRPr lang="en-US" sz="2600" dirty="0">
              <a:solidFill>
                <a:schemeClr val="bg1"/>
              </a:solidFill>
            </a:endParaRPr>
          </a:p>
          <a:p>
            <a:pPr lvl="0">
              <a:spcBef>
                <a:spcPts val="600"/>
              </a:spcBef>
              <a:spcAft>
                <a:spcPts val="600"/>
              </a:spcAft>
            </a:pPr>
            <a:r>
              <a:rPr lang="en-US" sz="2600" b="1" dirty="0" smtClean="0">
                <a:solidFill>
                  <a:srgbClr val="0099CC"/>
                </a:solidFill>
                <a:latin typeface="Arial" pitchFamily="34" charset="0"/>
                <a:cs typeface="Arial" pitchFamily="34" charset="0"/>
              </a:rPr>
              <a:t>$109 billion </a:t>
            </a:r>
            <a:r>
              <a:rPr lang="en-US" sz="2600" b="1" dirty="0" smtClean="0">
                <a:solidFill>
                  <a:srgbClr val="0099CC"/>
                </a:solidFill>
                <a:latin typeface="Arial" pitchFamily="34" charset="0"/>
                <a:cs typeface="Arial" pitchFamily="34" charset="0"/>
              </a:rPr>
              <a:t>cut </a:t>
            </a:r>
            <a:r>
              <a:rPr lang="en-US" sz="2600" b="1" dirty="0" smtClean="0">
                <a:solidFill>
                  <a:srgbClr val="0099CC"/>
                </a:solidFill>
                <a:latin typeface="Arial" pitchFamily="34" charset="0"/>
                <a:cs typeface="Arial" pitchFamily="34" charset="0"/>
              </a:rPr>
              <a:t>in 2013: </a:t>
            </a:r>
            <a:r>
              <a:rPr lang="en-US" sz="2600" dirty="0" smtClean="0">
                <a:solidFill>
                  <a:schemeClr val="bg1"/>
                </a:solidFill>
              </a:rPr>
              <a:t>$55 billion in defense &amp; non-defense</a:t>
            </a:r>
          </a:p>
          <a:p>
            <a:pPr>
              <a:spcBef>
                <a:spcPts val="600"/>
              </a:spcBef>
              <a:spcAft>
                <a:spcPts val="600"/>
              </a:spcAft>
            </a:pPr>
            <a:r>
              <a:rPr lang="en-US" sz="2600" b="1" dirty="0" smtClean="0">
                <a:solidFill>
                  <a:srgbClr val="0099CC"/>
                </a:solidFill>
                <a:latin typeface="Arial" pitchFamily="34" charset="0"/>
                <a:cs typeface="Arial" pitchFamily="34" charset="0"/>
              </a:rPr>
              <a:t>Job Loss: </a:t>
            </a:r>
            <a:r>
              <a:rPr lang="en-US" sz="2600" dirty="0" smtClean="0">
                <a:solidFill>
                  <a:schemeClr val="bg1"/>
                </a:solidFill>
              </a:rPr>
              <a:t>1-2 million </a:t>
            </a:r>
          </a:p>
          <a:p>
            <a:pPr>
              <a:spcBef>
                <a:spcPts val="600"/>
              </a:spcBef>
              <a:spcAft>
                <a:spcPts val="600"/>
              </a:spcAft>
            </a:pPr>
            <a:r>
              <a:rPr lang="en-US" sz="2600" b="1" dirty="0">
                <a:solidFill>
                  <a:srgbClr val="0099CC"/>
                </a:solidFill>
                <a:latin typeface="Arial" pitchFamily="34" charset="0"/>
                <a:cs typeface="Arial" pitchFamily="34" charset="0"/>
              </a:rPr>
              <a:t>Exempt from cuts: </a:t>
            </a:r>
            <a:r>
              <a:rPr lang="en-US" sz="2600" dirty="0" smtClean="0">
                <a:solidFill>
                  <a:schemeClr val="bg1"/>
                </a:solidFill>
              </a:rPr>
              <a:t>Social Security, Medicare benefits, Medicaid, SNAP, veterans programs</a:t>
            </a:r>
            <a:endParaRPr lang="en-US" sz="2600" dirty="0">
              <a:solidFill>
                <a:schemeClr val="bg1"/>
              </a:solidFill>
            </a:endParaRPr>
          </a:p>
          <a:p>
            <a:pPr lvl="0">
              <a:spcBef>
                <a:spcPts val="600"/>
              </a:spcBef>
              <a:spcAft>
                <a:spcPts val="600"/>
              </a:spcAft>
            </a:pPr>
            <a:r>
              <a:rPr lang="en-US" sz="2600" b="1" dirty="0" smtClean="0">
                <a:solidFill>
                  <a:srgbClr val="0099CC"/>
                </a:solidFill>
                <a:latin typeface="Arial" pitchFamily="34" charset="0"/>
                <a:cs typeface="Arial" pitchFamily="34" charset="0"/>
              </a:rPr>
              <a:t>Cuts:  </a:t>
            </a:r>
          </a:p>
          <a:p>
            <a:pPr lvl="1">
              <a:spcBef>
                <a:spcPts val="600"/>
              </a:spcBef>
              <a:spcAft>
                <a:spcPts val="600"/>
              </a:spcAft>
            </a:pPr>
            <a:r>
              <a:rPr lang="en-US" sz="2600" dirty="0" smtClean="0">
                <a:solidFill>
                  <a:schemeClr val="bg1"/>
                </a:solidFill>
              </a:rPr>
              <a:t>10% in grants to states and localities</a:t>
            </a:r>
          </a:p>
          <a:p>
            <a:pPr lvl="1">
              <a:spcBef>
                <a:spcPts val="600"/>
              </a:spcBef>
              <a:spcAft>
                <a:spcPts val="600"/>
              </a:spcAft>
            </a:pPr>
            <a:r>
              <a:rPr lang="en-US" sz="2600" dirty="0" smtClean="0">
                <a:solidFill>
                  <a:schemeClr val="bg1"/>
                </a:solidFill>
              </a:rPr>
              <a:t>$4 billion in education: Title 1, special education, Head Start</a:t>
            </a:r>
          </a:p>
          <a:p>
            <a:pPr lvl="1">
              <a:spcBef>
                <a:spcPts val="600"/>
              </a:spcBef>
              <a:spcAft>
                <a:spcPts val="600"/>
              </a:spcAft>
            </a:pPr>
            <a:r>
              <a:rPr lang="en-US" sz="2600" dirty="0" smtClean="0">
                <a:solidFill>
                  <a:schemeClr val="bg1"/>
                </a:solidFill>
              </a:rPr>
              <a:t>Health: senior nutrition, Maternal &amp; Child Health, immunizations </a:t>
            </a:r>
          </a:p>
          <a:p>
            <a:pPr lvl="1">
              <a:spcBef>
                <a:spcPts val="600"/>
              </a:spcBef>
              <a:spcAft>
                <a:spcPts val="600"/>
              </a:spcAft>
            </a:pPr>
            <a:endParaRPr lang="en-US" sz="2600" dirty="0">
              <a:solidFill>
                <a:schemeClr val="bg1"/>
              </a:solidFill>
            </a:endParaRPr>
          </a:p>
          <a:p>
            <a:endParaRPr lang="en-US" dirty="0">
              <a:solidFill>
                <a:schemeClr val="bg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7</a:t>
            </a:fld>
            <a:endParaRPr lang="en-US"/>
          </a:p>
        </p:txBody>
      </p:sp>
    </p:spTree>
    <p:extLst>
      <p:ext uri="{BB962C8B-B14F-4D97-AF65-F5344CB8AC3E}">
        <p14:creationId xmlns:p14="http://schemas.microsoft.com/office/powerpoint/2010/main" val="180729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AE53C1B-4798-48D9-81B8-C9130B26B352}" type="slidenum">
              <a:rPr lang="en-US" smtClean="0"/>
              <a:pPr/>
              <a:t>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304800"/>
            <a:ext cx="8280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05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7AE53C1B-4798-48D9-81B8-C9130B26B352}" type="slidenum">
              <a:rPr lang="en-US" smtClean="0"/>
              <a:pPr/>
              <a:t>9</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6844" y="228600"/>
            <a:ext cx="8392356"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319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1565</TotalTime>
  <Words>826</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PROBLEM: REVENUES DON’T MATCH EXPENSES</vt:lpstr>
      <vt:lpstr>TAX CUTS CAUSE DEFICITS</vt:lpstr>
      <vt:lpstr>PowerPoint Presentation</vt:lpstr>
      <vt:lpstr>FISCAL SHOWDOWN DATES</vt:lpstr>
      <vt:lpstr>KEY ISSUES</vt:lpstr>
      <vt:lpstr>SEQUESTRATION CUTS</vt:lpstr>
      <vt:lpstr>PowerPoint Presentation</vt:lpstr>
      <vt:lpstr>PowerPoint Presentation</vt:lpstr>
      <vt:lpstr>        BUSH TAX CUTS</vt:lpstr>
      <vt:lpstr>BUSH TAX CUTS MESSAGE</vt:lpstr>
      <vt:lpstr>2012 ELECTION LESSONS</vt:lpstr>
      <vt:lpstr>HOW TO WORK TOGETHER</vt:lpstr>
      <vt:lpstr>   ATF COALITION </vt:lpstr>
      <vt:lpstr>CONTACT US</vt:lpstr>
    </vt:vector>
  </TitlesOfParts>
  <Company>National Education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dc:creator>
  <cp:lastModifiedBy>NEA</cp:lastModifiedBy>
  <cp:revision>137</cp:revision>
  <cp:lastPrinted>2012-11-15T18:26:09Z</cp:lastPrinted>
  <dcterms:created xsi:type="dcterms:W3CDTF">2012-06-24T15:30:19Z</dcterms:created>
  <dcterms:modified xsi:type="dcterms:W3CDTF">2012-11-15T18:49:23Z</dcterms:modified>
</cp:coreProperties>
</file>