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0.xml" ContentType="application/vnd.openxmlformats-officedocument.presentationml.notesSlide+xml"/>
  <Override PartName="/ppt/charts/chart9.xml" ContentType="application/vnd.openxmlformats-officedocument.drawingml.chart+xml"/>
  <Override PartName="/ppt/notesSlides/notesSlide11.xml" ContentType="application/vnd.openxmlformats-officedocument.presentationml.notesSlide+xml"/>
  <Override PartName="/ppt/charts/chart10.xml" ContentType="application/vnd.openxmlformats-officedocument.drawingml.chart+xml"/>
  <Override PartName="/ppt/notesSlides/notesSlide12.xml" ContentType="application/vnd.openxmlformats-officedocument.presentationml.notesSlide+xml"/>
  <Override PartName="/ppt/charts/chart11.xml" ContentType="application/vnd.openxmlformats-officedocument.drawingml.chart+xml"/>
  <Override PartName="/ppt/notesSlides/notesSlide13.xml" ContentType="application/vnd.openxmlformats-officedocument.presentationml.notesSlide+xml"/>
  <Override PartName="/ppt/charts/chart12.xml" ContentType="application/vnd.openxmlformats-officedocument.drawingml.chart+xml"/>
  <Override PartName="/ppt/notesSlides/notesSlide14.xml" ContentType="application/vnd.openxmlformats-officedocument.presentationml.notesSlide+xml"/>
  <Override PartName="/ppt/charts/chart13.xml" ContentType="application/vnd.openxmlformats-officedocument.drawingml.chart+xml"/>
  <Override PartName="/ppt/notesSlides/notesSlide15.xml" ContentType="application/vnd.openxmlformats-officedocument.presentationml.notesSlide+xml"/>
  <Override PartName="/ppt/charts/chart14.xml" ContentType="application/vnd.openxmlformats-officedocument.drawingml.chart+xml"/>
  <Override PartName="/ppt/notesSlides/notesSlide16.xml" ContentType="application/vnd.openxmlformats-officedocument.presentationml.notesSlide+xml"/>
  <Override PartName="/ppt/charts/chart15.xml" ContentType="application/vnd.openxmlformats-officedocument.drawingml.chart+xml"/>
  <Override PartName="/ppt/notesSlides/notesSlide17.xml" ContentType="application/vnd.openxmlformats-officedocument.presentationml.notesSlide+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notesSlides/notesSlide19.xml" ContentType="application/vnd.openxmlformats-officedocument.presentationml.notesSlide+xml"/>
  <Override PartName="/ppt/charts/chart18.xml" ContentType="application/vnd.openxmlformats-officedocument.drawingml.chart+xml"/>
  <Override PartName="/ppt/notesSlides/notesSlide20.xml" ContentType="application/vnd.openxmlformats-officedocument.presentationml.notesSlide+xml"/>
  <Override PartName="/ppt/charts/chart19.xml" ContentType="application/vnd.openxmlformats-officedocument.drawingml.chart+xml"/>
  <Override PartName="/ppt/notesSlides/notesSlide21.xml" ContentType="application/vnd.openxmlformats-officedocument.presentationml.notesSlide+xml"/>
  <Override PartName="/ppt/charts/chart20.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21.xml" ContentType="application/vnd.openxmlformats-officedocument.drawingml.chart+xml"/>
  <Override PartName="/ppt/notesSlides/notesSlide25.xml" ContentType="application/vnd.openxmlformats-officedocument.presentationml.notesSlide+xml"/>
  <Override PartName="/ppt/charts/chart22.xml" ContentType="application/vnd.openxmlformats-officedocument.drawingml.chart+xml"/>
  <Override PartName="/ppt/notesSlides/notesSlide26.xml" ContentType="application/vnd.openxmlformats-officedocument.presentationml.notesSlide+xml"/>
  <Override PartName="/ppt/charts/chart23.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24.xml" ContentType="application/vnd.openxmlformats-officedocument.drawingml.chart+xml"/>
  <Override PartName="/ppt/drawings/drawing1.xml" ContentType="application/vnd.openxmlformats-officedocument.drawingml.chartshapes+xml"/>
  <Override PartName="/ppt/notesSlides/notesSlide29.xml" ContentType="application/vnd.openxmlformats-officedocument.presentationml.notesSlide+xml"/>
  <Override PartName="/ppt/charts/chart25.xml" ContentType="application/vnd.openxmlformats-officedocument.drawingml.chart+xml"/>
  <Override PartName="/ppt/notesSlides/notesSlide30.xml" ContentType="application/vnd.openxmlformats-officedocument.presentationml.notesSlide+xml"/>
  <Override PartName="/ppt/charts/chart2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2"/>
  </p:notesMasterIdLst>
  <p:handoutMasterIdLst>
    <p:handoutMasterId r:id="rId33"/>
  </p:handoutMasterIdLst>
  <p:sldIdLst>
    <p:sldId id="257" r:id="rId2"/>
    <p:sldId id="352" r:id="rId3"/>
    <p:sldId id="317" r:id="rId4"/>
    <p:sldId id="318" r:id="rId5"/>
    <p:sldId id="328" r:id="rId6"/>
    <p:sldId id="329" r:id="rId7"/>
    <p:sldId id="320" r:id="rId8"/>
    <p:sldId id="321" r:id="rId9"/>
    <p:sldId id="356" r:id="rId10"/>
    <p:sldId id="323" r:id="rId11"/>
    <p:sldId id="293" r:id="rId12"/>
    <p:sldId id="342" r:id="rId13"/>
    <p:sldId id="332" r:id="rId14"/>
    <p:sldId id="296" r:id="rId15"/>
    <p:sldId id="349" r:id="rId16"/>
    <p:sldId id="354" r:id="rId17"/>
    <p:sldId id="355" r:id="rId18"/>
    <p:sldId id="357" r:id="rId19"/>
    <p:sldId id="339" r:id="rId20"/>
    <p:sldId id="337" r:id="rId21"/>
    <p:sldId id="338" r:id="rId22"/>
    <p:sldId id="327" r:id="rId23"/>
    <p:sldId id="353" r:id="rId24"/>
    <p:sldId id="280" r:id="rId25"/>
    <p:sldId id="306" r:id="rId26"/>
    <p:sldId id="325" r:id="rId27"/>
    <p:sldId id="326" r:id="rId28"/>
    <p:sldId id="358" r:id="rId29"/>
    <p:sldId id="302" r:id="rId30"/>
    <p:sldId id="350" r:id="rId31"/>
  </p:sldIdLst>
  <p:sldSz cx="9144000" cy="5143500" type="screen16x9"/>
  <p:notesSz cx="9296400" cy="7010400"/>
  <p:defaultTex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ctr" rtl="0" fontAlgn="base">
      <a:spcBef>
        <a:spcPct val="0"/>
      </a:spcBef>
      <a:spcAft>
        <a:spcPct val="0"/>
      </a:spcAft>
      <a:defRPr sz="1400" kern="1200">
        <a:solidFill>
          <a:schemeClr val="tx1"/>
        </a:solidFill>
        <a:latin typeface="Arial" charset="0"/>
        <a:ea typeface="+mn-ea"/>
        <a:cs typeface="+mn-cs"/>
      </a:defRPr>
    </a:lvl2pPr>
    <a:lvl3pPr marL="914400" algn="ctr" rtl="0" fontAlgn="base">
      <a:spcBef>
        <a:spcPct val="0"/>
      </a:spcBef>
      <a:spcAft>
        <a:spcPct val="0"/>
      </a:spcAft>
      <a:defRPr sz="1400" kern="1200">
        <a:solidFill>
          <a:schemeClr val="tx1"/>
        </a:solidFill>
        <a:latin typeface="Arial" charset="0"/>
        <a:ea typeface="+mn-ea"/>
        <a:cs typeface="+mn-cs"/>
      </a:defRPr>
    </a:lvl3pPr>
    <a:lvl4pPr marL="1371600" algn="ctr" rtl="0" fontAlgn="base">
      <a:spcBef>
        <a:spcPct val="0"/>
      </a:spcBef>
      <a:spcAft>
        <a:spcPct val="0"/>
      </a:spcAft>
      <a:defRPr sz="1400" kern="1200">
        <a:solidFill>
          <a:schemeClr val="tx1"/>
        </a:solidFill>
        <a:latin typeface="Arial" charset="0"/>
        <a:ea typeface="+mn-ea"/>
        <a:cs typeface="+mn-cs"/>
      </a:defRPr>
    </a:lvl4pPr>
    <a:lvl5pPr marL="1828800" algn="ctr"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208">
          <p15:clr>
            <a:srgbClr val="A4A3A4"/>
          </p15:clr>
        </p15:guide>
        <p15:guide id="2" pos="29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CED4E8"/>
    <a:srgbClr val="000066"/>
    <a:srgbClr val="19B965"/>
    <a:srgbClr val="CC99FF"/>
    <a:srgbClr val="39EE00"/>
    <a:srgbClr val="000099"/>
    <a:srgbClr val="4AFF11"/>
    <a:srgbClr val="66FF33"/>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50" autoAdjust="0"/>
  </p:normalViewPr>
  <p:slideViewPr>
    <p:cSldViewPr snapToGrid="0">
      <p:cViewPr varScale="1">
        <p:scale>
          <a:sx n="82" d="100"/>
          <a:sy n="82" d="100"/>
        </p:scale>
        <p:origin x="390" y="78"/>
      </p:cViewPr>
      <p:guideLst>
        <p:guide orient="horz"/>
        <p:guide pos="5759"/>
      </p:guideLst>
    </p:cSldViewPr>
  </p:slideViewPr>
  <p:outlineViewPr>
    <p:cViewPr>
      <p:scale>
        <a:sx n="33" d="100"/>
        <a:sy n="33" d="100"/>
      </p:scale>
      <p:origin x="0" y="-2184"/>
    </p:cViewPr>
  </p:outlineViewPr>
  <p:notesTextViewPr>
    <p:cViewPr>
      <p:scale>
        <a:sx n="100" d="100"/>
        <a:sy n="100" d="100"/>
      </p:scale>
      <p:origin x="0" y="-744"/>
    </p:cViewPr>
  </p:notesTextViewPr>
  <p:sorterViewPr>
    <p:cViewPr varScale="1">
      <p:scale>
        <a:sx n="1" d="1"/>
        <a:sy n="1" d="1"/>
      </p:scale>
      <p:origin x="0" y="3096"/>
    </p:cViewPr>
  </p:sorterViewPr>
  <p:notesViewPr>
    <p:cSldViewPr snapToGrid="0">
      <p:cViewPr varScale="1">
        <p:scale>
          <a:sx n="108" d="100"/>
          <a:sy n="108" d="100"/>
        </p:scale>
        <p:origin x="-2508" y="-90"/>
      </p:cViewPr>
      <p:guideLst>
        <p:guide orient="horz" pos="2208"/>
        <p:guide pos="29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dLbls>
            <c:dLbl>
              <c:idx val="0"/>
              <c:layout>
                <c:manualLayout>
                  <c:x val="0"/>
                  <c:y val="1.875292737626168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E1F-4FD7-9BBE-7DBC245E4C0B}"/>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Satisfied</c:v>
                </c:pt>
                <c:pt idx="1">
                  <c:v>Dissatisfied</c:v>
                </c:pt>
              </c:strCache>
            </c:strRef>
          </c:cat>
          <c:val>
            <c:numRef>
              <c:f>Sheet1!$B$2:$C$2</c:f>
              <c:numCache>
                <c:formatCode>General</c:formatCode>
                <c:ptCount val="2"/>
                <c:pt idx="0" formatCode="0%">
                  <c:v>0.15</c:v>
                </c:pt>
              </c:numCache>
            </c:numRef>
          </c:val>
          <c:extLst>
            <c:ext xmlns:c16="http://schemas.microsoft.com/office/drawing/2014/chart" uri="{C3380CC4-5D6E-409C-BE32-E72D297353CC}">
              <c16:uniqueId val="{00000001-DE1F-4FD7-9BBE-7DBC245E4C0B}"/>
            </c:ext>
          </c:extLst>
        </c:ser>
        <c:ser>
          <c:idx val="1"/>
          <c:order val="1"/>
          <c:invertIfNegative val="0"/>
          <c:dLbls>
            <c:dLbl>
              <c:idx val="0"/>
              <c:layout>
                <c:manualLayout>
                  <c:x val="0"/>
                  <c:y val="3.3755269277271037E-2"/>
                </c:manualLayout>
              </c:layout>
              <c:spPr/>
              <c:txPr>
                <a:bodyPr/>
                <a:lstStyle/>
                <a:p>
                  <a:pPr>
                    <a:defRPr sz="90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E1F-4FD7-9BBE-7DBC245E4C0B}"/>
                </c:ext>
              </c:extLst>
            </c:dLbl>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Satisfied</c:v>
                </c:pt>
                <c:pt idx="1">
                  <c:v>Dissatisfied</c:v>
                </c:pt>
              </c:strCache>
            </c:strRef>
          </c:cat>
          <c:val>
            <c:numRef>
              <c:f>Sheet1!$B$3:$C$3</c:f>
              <c:numCache>
                <c:formatCode>General</c:formatCode>
                <c:ptCount val="2"/>
                <c:pt idx="0" formatCode="0%">
                  <c:v>0.49</c:v>
                </c:pt>
              </c:numCache>
            </c:numRef>
          </c:val>
          <c:extLst>
            <c:ext xmlns:c16="http://schemas.microsoft.com/office/drawing/2014/chart" uri="{C3380CC4-5D6E-409C-BE32-E72D297353CC}">
              <c16:uniqueId val="{00000003-DE1F-4FD7-9BBE-7DBC245E4C0B}"/>
            </c:ext>
          </c:extLst>
        </c:ser>
        <c:ser>
          <c:idx val="2"/>
          <c:order val="2"/>
          <c:invertIfNegative val="0"/>
          <c:dLbls>
            <c:dLbl>
              <c:idx val="1"/>
              <c:layout>
                <c:manualLayout>
                  <c:x val="0"/>
                  <c:y val="2.2503512851514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E1F-4FD7-9BBE-7DBC245E4C0B}"/>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Satisfied</c:v>
                </c:pt>
                <c:pt idx="1">
                  <c:v>Dissatisfied</c:v>
                </c:pt>
              </c:strCache>
            </c:strRef>
          </c:cat>
          <c:val>
            <c:numRef>
              <c:f>Sheet1!$B$4:$C$4</c:f>
              <c:numCache>
                <c:formatCode>0%</c:formatCode>
                <c:ptCount val="2"/>
                <c:pt idx="1">
                  <c:v>0.11</c:v>
                </c:pt>
              </c:numCache>
            </c:numRef>
          </c:val>
          <c:extLst>
            <c:ext xmlns:c16="http://schemas.microsoft.com/office/drawing/2014/chart" uri="{C3380CC4-5D6E-409C-BE32-E72D297353CC}">
              <c16:uniqueId val="{00000005-DE1F-4FD7-9BBE-7DBC245E4C0B}"/>
            </c:ext>
          </c:extLst>
        </c:ser>
        <c:ser>
          <c:idx val="3"/>
          <c:order val="3"/>
          <c:invertIfNegative val="0"/>
          <c:dLbls>
            <c:dLbl>
              <c:idx val="1"/>
              <c:layout>
                <c:manualLayout>
                  <c:x val="0"/>
                  <c:y val="6.37599530792897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E1F-4FD7-9BBE-7DBC245E4C0B}"/>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Satisfied</c:v>
                </c:pt>
                <c:pt idx="1">
                  <c:v>Dissatisfied</c:v>
                </c:pt>
              </c:strCache>
            </c:strRef>
          </c:cat>
          <c:val>
            <c:numRef>
              <c:f>Sheet1!$B$5:$C$5</c:f>
              <c:numCache>
                <c:formatCode>0%</c:formatCode>
                <c:ptCount val="2"/>
                <c:pt idx="1">
                  <c:v>0.25</c:v>
                </c:pt>
              </c:numCache>
            </c:numRef>
          </c:val>
          <c:extLst>
            <c:ext xmlns:c16="http://schemas.microsoft.com/office/drawing/2014/chart" uri="{C3380CC4-5D6E-409C-BE32-E72D297353CC}">
              <c16:uniqueId val="{00000007-DE1F-4FD7-9BBE-7DBC245E4C0B}"/>
            </c:ext>
          </c:extLst>
        </c:ser>
        <c:dLbls>
          <c:showLegendKey val="0"/>
          <c:showVal val="0"/>
          <c:showCatName val="0"/>
          <c:showSerName val="0"/>
          <c:showPercent val="0"/>
          <c:showBubbleSize val="0"/>
        </c:dLbls>
        <c:gapWidth val="108"/>
        <c:overlap val="100"/>
        <c:axId val="35523584"/>
        <c:axId val="35537664"/>
      </c:barChart>
      <c:catAx>
        <c:axId val="35523584"/>
        <c:scaling>
          <c:orientation val="minMax"/>
        </c:scaling>
        <c:delete val="0"/>
        <c:axPos val="b"/>
        <c:numFmt formatCode="General" sourceLinked="0"/>
        <c:majorTickMark val="none"/>
        <c:minorTickMark val="none"/>
        <c:tickLblPos val="nextTo"/>
        <c:spPr>
          <a:ln>
            <a:noFill/>
          </a:ln>
        </c:spPr>
        <c:txPr>
          <a:bodyPr/>
          <a:lstStyle/>
          <a:p>
            <a:pPr>
              <a:defRPr sz="1100" b="1"/>
            </a:pPr>
            <a:endParaRPr lang="en-US"/>
          </a:p>
        </c:txPr>
        <c:crossAx val="35537664"/>
        <c:crosses val="autoZero"/>
        <c:auto val="1"/>
        <c:lblAlgn val="ctr"/>
        <c:lblOffset val="0"/>
        <c:noMultiLvlLbl val="0"/>
      </c:catAx>
      <c:valAx>
        <c:axId val="35537664"/>
        <c:scaling>
          <c:orientation val="minMax"/>
          <c:max val="0.8"/>
          <c:min val="0"/>
        </c:scaling>
        <c:delete val="1"/>
        <c:axPos val="l"/>
        <c:numFmt formatCode="0%" sourceLinked="1"/>
        <c:majorTickMark val="out"/>
        <c:minorTickMark val="none"/>
        <c:tickLblPos val="nextTo"/>
        <c:crossAx val="3552358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103117505995205E-2"/>
          <c:y val="9.5793724035253269E-2"/>
          <c:w val="0.97889688249400475"/>
          <c:h val="0.9042062759647469"/>
        </c:manualLayout>
      </c:layout>
      <c:barChart>
        <c:barDir val="bar"/>
        <c:grouping val="stacked"/>
        <c:varyColors val="0"/>
        <c:ser>
          <c:idx val="0"/>
          <c:order val="0"/>
          <c:tx>
            <c:strRef>
              <c:f>Sheet1!$B$1</c:f>
              <c:strCache>
                <c:ptCount val="1"/>
                <c:pt idx="0">
                  <c:v>Definitely true</c:v>
                </c:pt>
              </c:strCache>
            </c:strRef>
          </c:tx>
          <c:spPr>
            <a:solidFill>
              <a:schemeClr val="accent1"/>
            </a:solidFill>
          </c:spPr>
          <c:invertIfNegative val="0"/>
          <c:dPt>
            <c:idx val="0"/>
            <c:invertIfNegative val="0"/>
            <c:bubble3D val="0"/>
            <c:extLst>
              <c:ext xmlns:c16="http://schemas.microsoft.com/office/drawing/2014/chart" uri="{C3380CC4-5D6E-409C-BE32-E72D297353CC}">
                <c16:uniqueId val="{00000000-9072-4B73-ABB0-DB523B533DE7}"/>
              </c:ext>
            </c:extLst>
          </c:dPt>
          <c:dPt>
            <c:idx val="1"/>
            <c:invertIfNegative val="0"/>
            <c:bubble3D val="0"/>
            <c:extLst>
              <c:ext xmlns:c16="http://schemas.microsoft.com/office/drawing/2014/chart" uri="{C3380CC4-5D6E-409C-BE32-E72D297353CC}">
                <c16:uniqueId val="{00000001-9072-4B73-ABB0-DB523B533DE7}"/>
              </c:ext>
            </c:extLst>
          </c:dPt>
          <c:dPt>
            <c:idx val="2"/>
            <c:invertIfNegative val="0"/>
            <c:bubble3D val="0"/>
            <c:extLst>
              <c:ext xmlns:c16="http://schemas.microsoft.com/office/drawing/2014/chart" uri="{C3380CC4-5D6E-409C-BE32-E72D297353CC}">
                <c16:uniqueId val="{00000002-9072-4B73-ABB0-DB523B533DE7}"/>
              </c:ext>
            </c:extLst>
          </c:dPt>
          <c:dPt>
            <c:idx val="3"/>
            <c:invertIfNegative val="0"/>
            <c:bubble3D val="0"/>
            <c:extLst>
              <c:ext xmlns:c16="http://schemas.microsoft.com/office/drawing/2014/chart" uri="{C3380CC4-5D6E-409C-BE32-E72D297353CC}">
                <c16:uniqueId val="{00000003-9072-4B73-ABB0-DB523B533DE7}"/>
              </c:ext>
            </c:extLst>
          </c:dPt>
          <c:dPt>
            <c:idx val="4"/>
            <c:invertIfNegative val="0"/>
            <c:bubble3D val="0"/>
            <c:extLst>
              <c:ext xmlns:c16="http://schemas.microsoft.com/office/drawing/2014/chart" uri="{C3380CC4-5D6E-409C-BE32-E72D297353CC}">
                <c16:uniqueId val="{00000004-9072-4B73-ABB0-DB523B533DE7}"/>
              </c:ext>
            </c:extLst>
          </c:dPt>
          <c:dPt>
            <c:idx val="5"/>
            <c:invertIfNegative val="0"/>
            <c:bubble3D val="0"/>
            <c:extLst>
              <c:ext xmlns:c16="http://schemas.microsoft.com/office/drawing/2014/chart" uri="{C3380CC4-5D6E-409C-BE32-E72D297353CC}">
                <c16:uniqueId val="{00000005-9072-4B73-ABB0-DB523B533DE7}"/>
              </c:ext>
            </c:extLst>
          </c:dPt>
          <c:dPt>
            <c:idx val="6"/>
            <c:invertIfNegative val="0"/>
            <c:bubble3D val="0"/>
            <c:extLst>
              <c:ext xmlns:c16="http://schemas.microsoft.com/office/drawing/2014/chart" uri="{C3380CC4-5D6E-409C-BE32-E72D297353CC}">
                <c16:uniqueId val="{00000006-9072-4B73-ABB0-DB523B533DE7}"/>
              </c:ext>
            </c:extLst>
          </c:dPt>
          <c:dPt>
            <c:idx val="7"/>
            <c:invertIfNegative val="0"/>
            <c:bubble3D val="0"/>
            <c:extLst>
              <c:ext xmlns:c16="http://schemas.microsoft.com/office/drawing/2014/chart" uri="{C3380CC4-5D6E-409C-BE32-E72D297353CC}">
                <c16:uniqueId val="{00000007-9072-4B73-ABB0-DB523B533DE7}"/>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72-4B73-ABB0-DB523B533DE7}"/>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72-4B73-ABB0-DB523B533DE7}"/>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072-4B73-ABB0-DB523B533DE7}"/>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072-4B73-ABB0-DB523B533DE7}"/>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072-4B73-ABB0-DB523B533DE7}"/>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072-4B73-ABB0-DB523B533DE7}"/>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072-4B73-ABB0-DB523B533DE7}"/>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072-4B73-ABB0-DB523B533DE7}"/>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072-4B73-ABB0-DB523B533DE7}"/>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072-4B73-ABB0-DB523B533DE7}"/>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Sheet1!$B$2:$B$9</c:f>
              <c:numCache>
                <c:formatCode>0%</c:formatCode>
                <c:ptCount val="8"/>
                <c:pt idx="0">
                  <c:v>0.13</c:v>
                </c:pt>
                <c:pt idx="1">
                  <c:v>0.17</c:v>
                </c:pt>
                <c:pt idx="2">
                  <c:v>0.22</c:v>
                </c:pt>
                <c:pt idx="3">
                  <c:v>0.28000000000000003</c:v>
                </c:pt>
                <c:pt idx="4">
                  <c:v>0.34</c:v>
                </c:pt>
                <c:pt idx="5">
                  <c:v>0.28999999999999998</c:v>
                </c:pt>
                <c:pt idx="6">
                  <c:v>0.35</c:v>
                </c:pt>
                <c:pt idx="7">
                  <c:v>0.3</c:v>
                </c:pt>
              </c:numCache>
            </c:numRef>
          </c:val>
          <c:extLst>
            <c:ext xmlns:c16="http://schemas.microsoft.com/office/drawing/2014/chart" uri="{C3380CC4-5D6E-409C-BE32-E72D297353CC}">
              <c16:uniqueId val="{0000000A-9072-4B73-ABB0-DB523B533DE7}"/>
            </c:ext>
          </c:extLst>
        </c:ser>
        <c:ser>
          <c:idx val="1"/>
          <c:order val="1"/>
          <c:tx>
            <c:strRef>
              <c:f>Sheet1!$C$1</c:f>
              <c:strCache>
                <c:ptCount val="1"/>
                <c:pt idx="0">
                  <c:v>Probably true</c:v>
                </c:pt>
              </c:strCache>
            </c:strRef>
          </c:tx>
          <c:invertIfNegative val="0"/>
          <c:val>
            <c:numRef>
              <c:f>Sheet1!$C$2:$C$9</c:f>
              <c:numCache>
                <c:formatCode>0%</c:formatCode>
                <c:ptCount val="8"/>
                <c:pt idx="0">
                  <c:v>0.38</c:v>
                </c:pt>
                <c:pt idx="1">
                  <c:v>0.43</c:v>
                </c:pt>
                <c:pt idx="2">
                  <c:v>0.45</c:v>
                </c:pt>
                <c:pt idx="3">
                  <c:v>0.4</c:v>
                </c:pt>
                <c:pt idx="4">
                  <c:v>0.35</c:v>
                </c:pt>
                <c:pt idx="5">
                  <c:v>0.41</c:v>
                </c:pt>
                <c:pt idx="6">
                  <c:v>0.37</c:v>
                </c:pt>
                <c:pt idx="7">
                  <c:v>0.43</c:v>
                </c:pt>
              </c:numCache>
            </c:numRef>
          </c:val>
          <c:extLst>
            <c:ext xmlns:c16="http://schemas.microsoft.com/office/drawing/2014/chart" uri="{C3380CC4-5D6E-409C-BE32-E72D297353CC}">
              <c16:uniqueId val="{0000000B-9072-4B73-ABB0-DB523B533DE7}"/>
            </c:ext>
          </c:extLst>
        </c:ser>
        <c:dLbls>
          <c:showLegendKey val="0"/>
          <c:showVal val="0"/>
          <c:showCatName val="0"/>
          <c:showSerName val="0"/>
          <c:showPercent val="0"/>
          <c:showBubbleSize val="0"/>
        </c:dLbls>
        <c:gapWidth val="81"/>
        <c:overlap val="100"/>
        <c:axId val="109554304"/>
        <c:axId val="109568384"/>
      </c:barChart>
      <c:catAx>
        <c:axId val="109554304"/>
        <c:scaling>
          <c:orientation val="minMax"/>
        </c:scaling>
        <c:delete val="1"/>
        <c:axPos val="l"/>
        <c:majorTickMark val="none"/>
        <c:minorTickMark val="none"/>
        <c:tickLblPos val="nextTo"/>
        <c:crossAx val="109568384"/>
        <c:crosses val="autoZero"/>
        <c:auto val="1"/>
        <c:lblAlgn val="ctr"/>
        <c:lblOffset val="0"/>
        <c:noMultiLvlLbl val="0"/>
      </c:catAx>
      <c:valAx>
        <c:axId val="109568384"/>
        <c:scaling>
          <c:orientation val="minMax"/>
          <c:max val="1"/>
          <c:min val="0"/>
        </c:scaling>
        <c:delete val="1"/>
        <c:axPos val="b"/>
        <c:numFmt formatCode="0%" sourceLinked="1"/>
        <c:majorTickMark val="out"/>
        <c:minorTickMark val="none"/>
        <c:tickLblPos val="nextTo"/>
        <c:crossAx val="109554304"/>
        <c:crosses val="autoZero"/>
        <c:crossBetween val="between"/>
      </c:valAx>
    </c:plotArea>
    <c:legend>
      <c:legendPos val="t"/>
      <c:layout>
        <c:manualLayout>
          <c:xMode val="edge"/>
          <c:yMode val="edge"/>
          <c:x val="0.24296606809040958"/>
          <c:y val="9.9099108472167456E-3"/>
          <c:w val="0.2915352631280802"/>
          <c:h val="5.2686132055154246E-2"/>
        </c:manualLayout>
      </c:layout>
      <c:overlay val="0"/>
      <c:spPr>
        <a:ln>
          <a:solidFill>
            <a:schemeClr val="tx1">
              <a:lumMod val="65000"/>
              <a:lumOff val="35000"/>
            </a:schemeClr>
          </a:solidFill>
        </a:ln>
      </c:spPr>
      <c:txPr>
        <a:bodyPr/>
        <a:lstStyle/>
        <a:p>
          <a:pPr>
            <a:defRPr sz="9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103117505995205E-2"/>
          <c:y val="4.2999288064758098E-2"/>
          <c:w val="0.97889688249400475"/>
          <c:h val="0.91400142387048378"/>
        </c:manualLayout>
      </c:layout>
      <c:barChart>
        <c:barDir val="bar"/>
        <c:grouping val="clustered"/>
        <c:varyColors val="0"/>
        <c:ser>
          <c:idx val="0"/>
          <c:order val="0"/>
          <c:spPr>
            <a:solidFill>
              <a:schemeClr val="accent1"/>
            </a:solidFill>
          </c:spPr>
          <c:invertIfNegative val="0"/>
          <c:dPt>
            <c:idx val="0"/>
            <c:invertIfNegative val="0"/>
            <c:bubble3D val="0"/>
            <c:spPr>
              <a:solidFill>
                <a:schemeClr val="accent2"/>
              </a:solidFill>
            </c:spPr>
            <c:extLst>
              <c:ext xmlns:c16="http://schemas.microsoft.com/office/drawing/2014/chart" uri="{C3380CC4-5D6E-409C-BE32-E72D297353CC}">
                <c16:uniqueId val="{00000001-28EF-4ADA-A4B5-7CFB2A184F16}"/>
              </c:ext>
            </c:extLst>
          </c:dPt>
          <c:dPt>
            <c:idx val="1"/>
            <c:invertIfNegative val="0"/>
            <c:bubble3D val="0"/>
            <c:spPr>
              <a:solidFill>
                <a:schemeClr val="accent2"/>
              </a:solidFill>
            </c:spPr>
            <c:extLst>
              <c:ext xmlns:c16="http://schemas.microsoft.com/office/drawing/2014/chart" uri="{C3380CC4-5D6E-409C-BE32-E72D297353CC}">
                <c16:uniqueId val="{00000003-28EF-4ADA-A4B5-7CFB2A184F16}"/>
              </c:ext>
            </c:extLst>
          </c:dPt>
          <c:dPt>
            <c:idx val="2"/>
            <c:invertIfNegative val="0"/>
            <c:bubble3D val="0"/>
            <c:extLst>
              <c:ext xmlns:c16="http://schemas.microsoft.com/office/drawing/2014/chart" uri="{C3380CC4-5D6E-409C-BE32-E72D297353CC}">
                <c16:uniqueId val="{00000004-28EF-4ADA-A4B5-7CFB2A184F16}"/>
              </c:ext>
            </c:extLst>
          </c:dPt>
          <c:dPt>
            <c:idx val="3"/>
            <c:invertIfNegative val="0"/>
            <c:bubble3D val="0"/>
            <c:extLst>
              <c:ext xmlns:c16="http://schemas.microsoft.com/office/drawing/2014/chart" uri="{C3380CC4-5D6E-409C-BE32-E72D297353CC}">
                <c16:uniqueId val="{00000005-28EF-4ADA-A4B5-7CFB2A184F16}"/>
              </c:ext>
            </c:extLst>
          </c:dPt>
          <c:dPt>
            <c:idx val="4"/>
            <c:invertIfNegative val="0"/>
            <c:bubble3D val="0"/>
            <c:extLst>
              <c:ext xmlns:c16="http://schemas.microsoft.com/office/drawing/2014/chart" uri="{C3380CC4-5D6E-409C-BE32-E72D297353CC}">
                <c16:uniqueId val="{00000006-28EF-4ADA-A4B5-7CFB2A184F16}"/>
              </c:ext>
            </c:extLst>
          </c:dPt>
          <c:dPt>
            <c:idx val="5"/>
            <c:invertIfNegative val="0"/>
            <c:bubble3D val="0"/>
            <c:extLst>
              <c:ext xmlns:c16="http://schemas.microsoft.com/office/drawing/2014/chart" uri="{C3380CC4-5D6E-409C-BE32-E72D297353CC}">
                <c16:uniqueId val="{00000007-28EF-4ADA-A4B5-7CFB2A184F16}"/>
              </c:ext>
            </c:extLst>
          </c:dPt>
          <c:dPt>
            <c:idx val="6"/>
            <c:invertIfNegative val="0"/>
            <c:bubble3D val="0"/>
            <c:extLst>
              <c:ext xmlns:c16="http://schemas.microsoft.com/office/drawing/2014/chart" uri="{C3380CC4-5D6E-409C-BE32-E72D297353CC}">
                <c16:uniqueId val="{00000008-28EF-4ADA-A4B5-7CFB2A184F16}"/>
              </c:ext>
            </c:extLst>
          </c:dPt>
          <c:dPt>
            <c:idx val="7"/>
            <c:invertIfNegative val="0"/>
            <c:bubble3D val="0"/>
            <c:extLst>
              <c:ext xmlns:c16="http://schemas.microsoft.com/office/drawing/2014/chart" uri="{C3380CC4-5D6E-409C-BE32-E72D297353CC}">
                <c16:uniqueId val="{00000009-28EF-4ADA-A4B5-7CFB2A184F16}"/>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8EF-4ADA-A4B5-7CFB2A184F16}"/>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8EF-4ADA-A4B5-7CFB2A184F16}"/>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8EF-4ADA-A4B5-7CFB2A184F16}"/>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8EF-4ADA-A4B5-7CFB2A184F16}"/>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8EF-4ADA-A4B5-7CFB2A184F16}"/>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8EF-4ADA-A4B5-7CFB2A184F16}"/>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8EF-4ADA-A4B5-7CFB2A184F16}"/>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8EF-4ADA-A4B5-7CFB2A184F16}"/>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28EF-4ADA-A4B5-7CFB2A184F16}"/>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28EF-4ADA-A4B5-7CFB2A184F16}"/>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Gives big tax cuts to special interests and GOP campaign donors</c:v>
                </c:pt>
                <c:pt idx="1">
                  <c:v>Will increase budget deficit and national debt</c:v>
                </c:pt>
                <c:pt idx="2">
                  <c:v>Vast majority of tax cuts for wealthy and large corporations</c:v>
                </c:pt>
                <c:pt idx="3">
                  <c:v>Will eventually increase taxes on majority of Americans</c:v>
                </c:pt>
                <c:pt idx="4">
                  <c:v>Will lead to large cuts in Medicare, Medicaid, Social Security</c:v>
                </c:pt>
                <c:pt idx="5">
                  <c:v>Tax cuts for corporations are permanent, cuts for middle class are temporary</c:v>
                </c:pt>
              </c:strCache>
            </c:strRef>
          </c:cat>
          <c:val>
            <c:numRef>
              <c:f>Sheet1!$B$2:$B$7</c:f>
              <c:numCache>
                <c:formatCode>0%</c:formatCode>
                <c:ptCount val="6"/>
                <c:pt idx="0">
                  <c:v>0.35</c:v>
                </c:pt>
                <c:pt idx="1">
                  <c:v>0.43</c:v>
                </c:pt>
                <c:pt idx="2">
                  <c:v>0.51</c:v>
                </c:pt>
                <c:pt idx="3">
                  <c:v>0.52</c:v>
                </c:pt>
                <c:pt idx="4">
                  <c:v>0.6</c:v>
                </c:pt>
                <c:pt idx="5">
                  <c:v>0.6</c:v>
                </c:pt>
              </c:numCache>
            </c:numRef>
          </c:val>
          <c:extLst>
            <c:ext xmlns:c16="http://schemas.microsoft.com/office/drawing/2014/chart" uri="{C3380CC4-5D6E-409C-BE32-E72D297353CC}">
              <c16:uniqueId val="{0000000C-28EF-4ADA-A4B5-7CFB2A184F16}"/>
            </c:ext>
          </c:extLst>
        </c:ser>
        <c:dLbls>
          <c:showLegendKey val="0"/>
          <c:showVal val="0"/>
          <c:showCatName val="0"/>
          <c:showSerName val="0"/>
          <c:showPercent val="0"/>
          <c:showBubbleSize val="0"/>
        </c:dLbls>
        <c:gapWidth val="123"/>
        <c:axId val="110022656"/>
        <c:axId val="110024192"/>
      </c:barChart>
      <c:catAx>
        <c:axId val="110022656"/>
        <c:scaling>
          <c:orientation val="minMax"/>
        </c:scaling>
        <c:delete val="1"/>
        <c:axPos val="l"/>
        <c:numFmt formatCode="General" sourceLinked="0"/>
        <c:majorTickMark val="none"/>
        <c:minorTickMark val="none"/>
        <c:tickLblPos val="nextTo"/>
        <c:crossAx val="110024192"/>
        <c:crosses val="autoZero"/>
        <c:auto val="1"/>
        <c:lblAlgn val="ctr"/>
        <c:lblOffset val="0"/>
        <c:noMultiLvlLbl val="0"/>
      </c:catAx>
      <c:valAx>
        <c:axId val="110024192"/>
        <c:scaling>
          <c:orientation val="minMax"/>
          <c:max val="1"/>
          <c:min val="0"/>
        </c:scaling>
        <c:delete val="1"/>
        <c:axPos val="b"/>
        <c:numFmt formatCode="0%" sourceLinked="1"/>
        <c:majorTickMark val="out"/>
        <c:minorTickMark val="none"/>
        <c:tickLblPos val="nextTo"/>
        <c:crossAx val="1100226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square"/>
            <c:size val="7"/>
            <c:spPr>
              <a:solidFill>
                <a:schemeClr val="accent2">
                  <a:lumMod val="75000"/>
                </a:schemeClr>
              </a:solidFill>
              <a:ln>
                <a:noFill/>
              </a:ln>
            </c:spPr>
          </c:marker>
          <c:xVal>
            <c:numRef>
              <c:f>Sheet1!$A$2:$A$7</c:f>
              <c:numCache>
                <c:formatCode>0%</c:formatCode>
                <c:ptCount val="6"/>
                <c:pt idx="0">
                  <c:v>0.7</c:v>
                </c:pt>
                <c:pt idx="1">
                  <c:v>0.73</c:v>
                </c:pt>
                <c:pt idx="2">
                  <c:v>0.72</c:v>
                </c:pt>
                <c:pt idx="3">
                  <c:v>0.67</c:v>
                </c:pt>
                <c:pt idx="4">
                  <c:v>0.68</c:v>
                </c:pt>
                <c:pt idx="5">
                  <c:v>0.69</c:v>
                </c:pt>
              </c:numCache>
            </c:numRef>
          </c:xVal>
          <c:yVal>
            <c:numRef>
              <c:f>Sheet1!$B$2:$B$7</c:f>
              <c:numCache>
                <c:formatCode>General</c:formatCode>
                <c:ptCount val="6"/>
                <c:pt idx="0" formatCode="0%">
                  <c:v>0.6</c:v>
                </c:pt>
              </c:numCache>
            </c:numRef>
          </c:yVal>
          <c:smooth val="0"/>
          <c:extLst>
            <c:ext xmlns:c16="http://schemas.microsoft.com/office/drawing/2014/chart" uri="{C3380CC4-5D6E-409C-BE32-E72D297353CC}">
              <c16:uniqueId val="{00000000-22E3-4543-96AA-D03AFF23016B}"/>
            </c:ext>
          </c:extLst>
        </c:ser>
        <c:ser>
          <c:idx val="1"/>
          <c:order val="1"/>
          <c:spPr>
            <a:ln w="28575">
              <a:noFill/>
            </a:ln>
          </c:spPr>
          <c:marker>
            <c:spPr>
              <a:solidFill>
                <a:schemeClr val="accent2">
                  <a:lumMod val="75000"/>
                </a:schemeClr>
              </a:solidFill>
            </c:spPr>
          </c:marker>
          <c:xVal>
            <c:numRef>
              <c:f>Sheet1!$A$2:$A$7</c:f>
              <c:numCache>
                <c:formatCode>0%</c:formatCode>
                <c:ptCount val="6"/>
                <c:pt idx="0">
                  <c:v>0.7</c:v>
                </c:pt>
                <c:pt idx="1">
                  <c:v>0.73</c:v>
                </c:pt>
                <c:pt idx="2">
                  <c:v>0.72</c:v>
                </c:pt>
                <c:pt idx="3">
                  <c:v>0.67</c:v>
                </c:pt>
                <c:pt idx="4">
                  <c:v>0.68</c:v>
                </c:pt>
                <c:pt idx="5">
                  <c:v>0.69</c:v>
                </c:pt>
              </c:numCache>
            </c:numRef>
          </c:xVal>
          <c:yVal>
            <c:numRef>
              <c:f>Sheet1!$C$2:$C$7</c:f>
              <c:numCache>
                <c:formatCode>0%</c:formatCode>
                <c:ptCount val="6"/>
                <c:pt idx="1">
                  <c:v>0.6</c:v>
                </c:pt>
              </c:numCache>
            </c:numRef>
          </c:yVal>
          <c:smooth val="0"/>
          <c:extLst>
            <c:ext xmlns:c16="http://schemas.microsoft.com/office/drawing/2014/chart" uri="{C3380CC4-5D6E-409C-BE32-E72D297353CC}">
              <c16:uniqueId val="{00000001-22E3-4543-96AA-D03AFF23016B}"/>
            </c:ext>
          </c:extLst>
        </c:ser>
        <c:ser>
          <c:idx val="2"/>
          <c:order val="2"/>
          <c:spPr>
            <a:ln w="28575">
              <a:noFill/>
            </a:ln>
          </c:spPr>
          <c:marker>
            <c:symbol val="square"/>
            <c:size val="7"/>
            <c:spPr>
              <a:solidFill>
                <a:schemeClr val="accent2">
                  <a:lumMod val="75000"/>
                </a:schemeClr>
              </a:solidFill>
              <a:ln>
                <a:noFill/>
              </a:ln>
            </c:spPr>
          </c:marker>
          <c:xVal>
            <c:numRef>
              <c:f>Sheet1!$A$2:$A$7</c:f>
              <c:numCache>
                <c:formatCode>0%</c:formatCode>
                <c:ptCount val="6"/>
                <c:pt idx="0">
                  <c:v>0.7</c:v>
                </c:pt>
                <c:pt idx="1">
                  <c:v>0.73</c:v>
                </c:pt>
                <c:pt idx="2">
                  <c:v>0.72</c:v>
                </c:pt>
                <c:pt idx="3">
                  <c:v>0.67</c:v>
                </c:pt>
                <c:pt idx="4">
                  <c:v>0.68</c:v>
                </c:pt>
                <c:pt idx="5">
                  <c:v>0.69</c:v>
                </c:pt>
              </c:numCache>
            </c:numRef>
          </c:xVal>
          <c:yVal>
            <c:numRef>
              <c:f>Sheet1!$D$2:$D$7</c:f>
              <c:numCache>
                <c:formatCode>General</c:formatCode>
                <c:ptCount val="6"/>
                <c:pt idx="2" formatCode="0%">
                  <c:v>0.51</c:v>
                </c:pt>
              </c:numCache>
            </c:numRef>
          </c:yVal>
          <c:smooth val="0"/>
          <c:extLst>
            <c:ext xmlns:c16="http://schemas.microsoft.com/office/drawing/2014/chart" uri="{C3380CC4-5D6E-409C-BE32-E72D297353CC}">
              <c16:uniqueId val="{00000002-22E3-4543-96AA-D03AFF23016B}"/>
            </c:ext>
          </c:extLst>
        </c:ser>
        <c:ser>
          <c:idx val="3"/>
          <c:order val="3"/>
          <c:spPr>
            <a:ln w="28575">
              <a:noFill/>
            </a:ln>
          </c:spPr>
          <c:marker>
            <c:symbol val="square"/>
            <c:size val="7"/>
            <c:spPr>
              <a:solidFill>
                <a:schemeClr val="accent2">
                  <a:lumMod val="60000"/>
                  <a:lumOff val="40000"/>
                </a:schemeClr>
              </a:solidFill>
              <a:ln>
                <a:noFill/>
              </a:ln>
            </c:spPr>
          </c:marker>
          <c:xVal>
            <c:numRef>
              <c:f>Sheet1!$A$2:$A$7</c:f>
              <c:numCache>
                <c:formatCode>0%</c:formatCode>
                <c:ptCount val="6"/>
                <c:pt idx="0">
                  <c:v>0.7</c:v>
                </c:pt>
                <c:pt idx="1">
                  <c:v>0.73</c:v>
                </c:pt>
                <c:pt idx="2">
                  <c:v>0.72</c:v>
                </c:pt>
                <c:pt idx="3">
                  <c:v>0.67</c:v>
                </c:pt>
                <c:pt idx="4">
                  <c:v>0.68</c:v>
                </c:pt>
                <c:pt idx="5">
                  <c:v>0.69</c:v>
                </c:pt>
              </c:numCache>
            </c:numRef>
          </c:xVal>
          <c:yVal>
            <c:numRef>
              <c:f>Sheet1!$E$2:$E$7</c:f>
              <c:numCache>
                <c:formatCode>General</c:formatCode>
                <c:ptCount val="6"/>
                <c:pt idx="3" formatCode="0%">
                  <c:v>0.52</c:v>
                </c:pt>
              </c:numCache>
            </c:numRef>
          </c:yVal>
          <c:smooth val="0"/>
          <c:extLst>
            <c:ext xmlns:c16="http://schemas.microsoft.com/office/drawing/2014/chart" uri="{C3380CC4-5D6E-409C-BE32-E72D297353CC}">
              <c16:uniqueId val="{00000003-22E3-4543-96AA-D03AFF23016B}"/>
            </c:ext>
          </c:extLst>
        </c:ser>
        <c:ser>
          <c:idx val="4"/>
          <c:order val="4"/>
          <c:spPr>
            <a:ln w="28575">
              <a:noFill/>
            </a:ln>
          </c:spPr>
          <c:marker>
            <c:symbol val="square"/>
            <c:size val="7"/>
            <c:spPr>
              <a:solidFill>
                <a:schemeClr val="accent5"/>
              </a:solidFill>
              <a:ln>
                <a:noFill/>
              </a:ln>
            </c:spPr>
          </c:marker>
          <c:xVal>
            <c:numRef>
              <c:f>Sheet1!$A$2:$A$7</c:f>
              <c:numCache>
                <c:formatCode>0%</c:formatCode>
                <c:ptCount val="6"/>
                <c:pt idx="0">
                  <c:v>0.7</c:v>
                </c:pt>
                <c:pt idx="1">
                  <c:v>0.73</c:v>
                </c:pt>
                <c:pt idx="2">
                  <c:v>0.72</c:v>
                </c:pt>
                <c:pt idx="3">
                  <c:v>0.67</c:v>
                </c:pt>
                <c:pt idx="4">
                  <c:v>0.68</c:v>
                </c:pt>
                <c:pt idx="5">
                  <c:v>0.69</c:v>
                </c:pt>
              </c:numCache>
            </c:numRef>
          </c:xVal>
          <c:yVal>
            <c:numRef>
              <c:f>Sheet1!$F$2:$F$7</c:f>
              <c:numCache>
                <c:formatCode>General</c:formatCode>
                <c:ptCount val="6"/>
                <c:pt idx="4" formatCode="0%">
                  <c:v>0.43</c:v>
                </c:pt>
              </c:numCache>
            </c:numRef>
          </c:yVal>
          <c:smooth val="0"/>
          <c:extLst>
            <c:ext xmlns:c16="http://schemas.microsoft.com/office/drawing/2014/chart" uri="{C3380CC4-5D6E-409C-BE32-E72D297353CC}">
              <c16:uniqueId val="{00000004-22E3-4543-96AA-D03AFF23016B}"/>
            </c:ext>
          </c:extLst>
        </c:ser>
        <c:ser>
          <c:idx val="5"/>
          <c:order val="5"/>
          <c:spPr>
            <a:ln w="28575">
              <a:noFill/>
            </a:ln>
          </c:spPr>
          <c:marker>
            <c:symbol val="square"/>
            <c:size val="7"/>
            <c:spPr>
              <a:solidFill>
                <a:schemeClr val="accent5"/>
              </a:solidFill>
              <a:ln>
                <a:noFill/>
              </a:ln>
            </c:spPr>
          </c:marker>
          <c:xVal>
            <c:numRef>
              <c:f>Sheet1!$A$2:$A$7</c:f>
              <c:numCache>
                <c:formatCode>0%</c:formatCode>
                <c:ptCount val="6"/>
                <c:pt idx="0">
                  <c:v>0.7</c:v>
                </c:pt>
                <c:pt idx="1">
                  <c:v>0.73</c:v>
                </c:pt>
                <c:pt idx="2">
                  <c:v>0.72</c:v>
                </c:pt>
                <c:pt idx="3">
                  <c:v>0.67</c:v>
                </c:pt>
                <c:pt idx="4">
                  <c:v>0.68</c:v>
                </c:pt>
                <c:pt idx="5">
                  <c:v>0.69</c:v>
                </c:pt>
              </c:numCache>
            </c:numRef>
          </c:xVal>
          <c:yVal>
            <c:numRef>
              <c:f>Sheet1!$G$2:$G$7</c:f>
              <c:numCache>
                <c:formatCode>General</c:formatCode>
                <c:ptCount val="6"/>
                <c:pt idx="5" formatCode="0%">
                  <c:v>0.35</c:v>
                </c:pt>
              </c:numCache>
            </c:numRef>
          </c:yVal>
          <c:smooth val="0"/>
          <c:extLst>
            <c:ext xmlns:c16="http://schemas.microsoft.com/office/drawing/2014/chart" uri="{C3380CC4-5D6E-409C-BE32-E72D297353CC}">
              <c16:uniqueId val="{00000005-22E3-4543-96AA-D03AFF23016B}"/>
            </c:ext>
          </c:extLst>
        </c:ser>
        <c:dLbls>
          <c:showLegendKey val="0"/>
          <c:showVal val="0"/>
          <c:showCatName val="0"/>
          <c:showSerName val="0"/>
          <c:showPercent val="0"/>
          <c:showBubbleSize val="0"/>
        </c:dLbls>
        <c:axId val="110110976"/>
        <c:axId val="110117248"/>
      </c:scatterChart>
      <c:valAx>
        <c:axId val="110110976"/>
        <c:scaling>
          <c:orientation val="minMax"/>
          <c:max val="0.8"/>
          <c:min val="0.60000000000000009"/>
        </c:scaling>
        <c:delete val="0"/>
        <c:axPos val="b"/>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10117248"/>
        <c:crosses val="autoZero"/>
        <c:crossBetween val="midCat"/>
        <c:majorUnit val="5.000000000000001E-2"/>
      </c:valAx>
      <c:valAx>
        <c:axId val="110117248"/>
        <c:scaling>
          <c:orientation val="minMax"/>
          <c:max val="0.8"/>
          <c:min val="0.2"/>
        </c:scaling>
        <c:delete val="0"/>
        <c:axPos val="l"/>
        <c:majorGridlines/>
        <c:numFmt formatCode="0%" sourceLinked="1"/>
        <c:majorTickMark val="out"/>
        <c:minorTickMark val="none"/>
        <c:tickLblPos val="nextTo"/>
        <c:txPr>
          <a:bodyPr/>
          <a:lstStyle/>
          <a:p>
            <a:pPr>
              <a:defRPr sz="900">
                <a:solidFill>
                  <a:schemeClr val="tx1">
                    <a:lumMod val="65000"/>
                    <a:lumOff val="35000"/>
                  </a:schemeClr>
                </a:solidFill>
              </a:defRPr>
            </a:pPr>
            <a:endParaRPr lang="en-US"/>
          </a:p>
        </c:txPr>
        <c:crossAx val="110110976"/>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338800902853147E-2"/>
          <c:y val="8.2512880455551427E-2"/>
          <c:w val="0.94332220333413119"/>
          <c:h val="0.87623067931667287"/>
        </c:manualLayout>
      </c:layout>
      <c:barChart>
        <c:barDir val="col"/>
        <c:grouping val="stacked"/>
        <c:varyColors val="0"/>
        <c:ser>
          <c:idx val="0"/>
          <c:order val="0"/>
          <c:invertIfNegative val="0"/>
          <c:dLbls>
            <c:dLbl>
              <c:idx val="0"/>
              <c:layout>
                <c:manualLayout>
                  <c:x val="-2.7325795589327353E-17"/>
                  <c:y val="3.750585475252337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437-494D-A190-433F3A1D618B}"/>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0.33</c:v>
                </c:pt>
              </c:numCache>
            </c:numRef>
          </c:val>
          <c:extLst>
            <c:ext xmlns:c16="http://schemas.microsoft.com/office/drawing/2014/chart" uri="{C3380CC4-5D6E-409C-BE32-E72D297353CC}">
              <c16:uniqueId val="{00000001-D437-494D-A190-433F3A1D618B}"/>
            </c:ext>
          </c:extLst>
        </c:ser>
        <c:ser>
          <c:idx val="1"/>
          <c:order val="1"/>
          <c:invertIfNegative val="0"/>
          <c:val>
            <c:numRef>
              <c:f>Sheet1!$B$3:$C$3</c:f>
              <c:numCache>
                <c:formatCode>General</c:formatCode>
                <c:ptCount val="2"/>
                <c:pt idx="0" formatCode="0%">
                  <c:v>0.27</c:v>
                </c:pt>
              </c:numCache>
            </c:numRef>
          </c:val>
          <c:extLst>
            <c:ext xmlns:c16="http://schemas.microsoft.com/office/drawing/2014/chart" uri="{C3380CC4-5D6E-409C-BE32-E72D297353CC}">
              <c16:uniqueId val="{00000002-D437-494D-A190-433F3A1D618B}"/>
            </c:ext>
          </c:extLst>
        </c:ser>
        <c:ser>
          <c:idx val="2"/>
          <c:order val="2"/>
          <c:spPr>
            <a:solidFill>
              <a:schemeClr val="accent3"/>
            </a:solidFill>
          </c:spPr>
          <c:invertIfNegative val="0"/>
          <c:dLbls>
            <c:dLbl>
              <c:idx val="1"/>
              <c:layout>
                <c:manualLayout>
                  <c:x val="0"/>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437-494D-A190-433F3A1D618B}"/>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0.2</c:v>
                </c:pt>
              </c:numCache>
            </c:numRef>
          </c:val>
          <c:extLst>
            <c:ext xmlns:c16="http://schemas.microsoft.com/office/drawing/2014/chart" uri="{C3380CC4-5D6E-409C-BE32-E72D297353CC}">
              <c16:uniqueId val="{00000004-D437-494D-A190-433F3A1D618B}"/>
            </c:ext>
          </c:extLst>
        </c:ser>
        <c:ser>
          <c:idx val="3"/>
          <c:order val="3"/>
          <c:spPr>
            <a:solidFill>
              <a:schemeClr val="accent4"/>
            </a:solidFill>
          </c:spPr>
          <c:invertIfNegative val="0"/>
          <c:val>
            <c:numRef>
              <c:f>Sheet1!$B$5:$C$5</c:f>
              <c:numCache>
                <c:formatCode>0%</c:formatCode>
                <c:ptCount val="2"/>
                <c:pt idx="1">
                  <c:v>0.2</c:v>
                </c:pt>
              </c:numCache>
            </c:numRef>
          </c:val>
          <c:extLst>
            <c:ext xmlns:c16="http://schemas.microsoft.com/office/drawing/2014/chart" uri="{C3380CC4-5D6E-409C-BE32-E72D297353CC}">
              <c16:uniqueId val="{00000005-D437-494D-A190-433F3A1D618B}"/>
            </c:ext>
          </c:extLst>
        </c:ser>
        <c:dLbls>
          <c:showLegendKey val="0"/>
          <c:showVal val="0"/>
          <c:showCatName val="0"/>
          <c:showSerName val="0"/>
          <c:showPercent val="0"/>
          <c:showBubbleSize val="0"/>
        </c:dLbls>
        <c:gapWidth val="150"/>
        <c:overlap val="100"/>
        <c:axId val="110174976"/>
        <c:axId val="110176512"/>
      </c:barChart>
      <c:catAx>
        <c:axId val="110174976"/>
        <c:scaling>
          <c:orientation val="minMax"/>
        </c:scaling>
        <c:delete val="1"/>
        <c:axPos val="b"/>
        <c:majorTickMark val="out"/>
        <c:minorTickMark val="none"/>
        <c:tickLblPos val="nextTo"/>
        <c:crossAx val="110176512"/>
        <c:crosses val="autoZero"/>
        <c:auto val="1"/>
        <c:lblAlgn val="ctr"/>
        <c:lblOffset val="100"/>
        <c:noMultiLvlLbl val="0"/>
      </c:catAx>
      <c:valAx>
        <c:axId val="110176512"/>
        <c:scaling>
          <c:orientation val="minMax"/>
          <c:max val="0.70000000000000007"/>
          <c:min val="0"/>
        </c:scaling>
        <c:delete val="1"/>
        <c:axPos val="l"/>
        <c:numFmt formatCode="0%" sourceLinked="1"/>
        <c:majorTickMark val="out"/>
        <c:minorTickMark val="none"/>
        <c:tickLblPos val="nextTo"/>
        <c:crossAx val="110174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338800902853147E-2"/>
          <c:y val="8.2512880455551427E-2"/>
          <c:w val="0.94332220333413119"/>
          <c:h val="0.87623067931667287"/>
        </c:manualLayout>
      </c:layout>
      <c:barChart>
        <c:barDir val="col"/>
        <c:grouping val="stacked"/>
        <c:varyColors val="0"/>
        <c:ser>
          <c:idx val="0"/>
          <c:order val="0"/>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0.33</c:v>
                </c:pt>
              </c:numCache>
            </c:numRef>
          </c:val>
          <c:extLst>
            <c:ext xmlns:c16="http://schemas.microsoft.com/office/drawing/2014/chart" uri="{C3380CC4-5D6E-409C-BE32-E72D297353CC}">
              <c16:uniqueId val="{00000000-00B2-46AF-A920-9FF14EDD36B4}"/>
            </c:ext>
          </c:extLst>
        </c:ser>
        <c:ser>
          <c:idx val="1"/>
          <c:order val="1"/>
          <c:invertIfNegative val="0"/>
          <c:val>
            <c:numRef>
              <c:f>Sheet1!$B$3:$C$3</c:f>
              <c:numCache>
                <c:formatCode>General</c:formatCode>
                <c:ptCount val="2"/>
                <c:pt idx="0" formatCode="0%">
                  <c:v>0.21</c:v>
                </c:pt>
              </c:numCache>
            </c:numRef>
          </c:val>
          <c:extLst>
            <c:ext xmlns:c16="http://schemas.microsoft.com/office/drawing/2014/chart" uri="{C3380CC4-5D6E-409C-BE32-E72D297353CC}">
              <c16:uniqueId val="{00000001-00B2-46AF-A920-9FF14EDD36B4}"/>
            </c:ext>
          </c:extLst>
        </c:ser>
        <c:ser>
          <c:idx val="2"/>
          <c:order val="2"/>
          <c:spPr>
            <a:solidFill>
              <a:schemeClr val="accent3"/>
            </a:solidFill>
          </c:spPr>
          <c:invertIfNegative val="0"/>
          <c:dLbls>
            <c:dLbl>
              <c:idx val="1"/>
              <c:layout>
                <c:manualLayout>
                  <c:x val="5.9620606383817745E-3"/>
                  <c:y val="2.6254098326766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0B2-46AF-A920-9FF14EDD36B4}"/>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0.22</c:v>
                </c:pt>
              </c:numCache>
            </c:numRef>
          </c:val>
          <c:extLst>
            <c:ext xmlns:c16="http://schemas.microsoft.com/office/drawing/2014/chart" uri="{C3380CC4-5D6E-409C-BE32-E72D297353CC}">
              <c16:uniqueId val="{00000003-00B2-46AF-A920-9FF14EDD36B4}"/>
            </c:ext>
          </c:extLst>
        </c:ser>
        <c:ser>
          <c:idx val="3"/>
          <c:order val="3"/>
          <c:spPr>
            <a:solidFill>
              <a:schemeClr val="accent4"/>
            </a:solidFill>
          </c:spPr>
          <c:invertIfNegative val="0"/>
          <c:val>
            <c:numRef>
              <c:f>Sheet1!$B$5:$C$5</c:f>
              <c:numCache>
                <c:formatCode>0%</c:formatCode>
                <c:ptCount val="2"/>
                <c:pt idx="1">
                  <c:v>0.24</c:v>
                </c:pt>
              </c:numCache>
            </c:numRef>
          </c:val>
          <c:extLst>
            <c:ext xmlns:c16="http://schemas.microsoft.com/office/drawing/2014/chart" uri="{C3380CC4-5D6E-409C-BE32-E72D297353CC}">
              <c16:uniqueId val="{00000004-00B2-46AF-A920-9FF14EDD36B4}"/>
            </c:ext>
          </c:extLst>
        </c:ser>
        <c:dLbls>
          <c:showLegendKey val="0"/>
          <c:showVal val="0"/>
          <c:showCatName val="0"/>
          <c:showSerName val="0"/>
          <c:showPercent val="0"/>
          <c:showBubbleSize val="0"/>
        </c:dLbls>
        <c:gapWidth val="150"/>
        <c:overlap val="100"/>
        <c:axId val="110241280"/>
        <c:axId val="110242816"/>
      </c:barChart>
      <c:catAx>
        <c:axId val="110241280"/>
        <c:scaling>
          <c:orientation val="minMax"/>
        </c:scaling>
        <c:delete val="1"/>
        <c:axPos val="b"/>
        <c:majorTickMark val="out"/>
        <c:minorTickMark val="none"/>
        <c:tickLblPos val="nextTo"/>
        <c:crossAx val="110242816"/>
        <c:crosses val="autoZero"/>
        <c:auto val="1"/>
        <c:lblAlgn val="ctr"/>
        <c:lblOffset val="100"/>
        <c:noMultiLvlLbl val="0"/>
      </c:catAx>
      <c:valAx>
        <c:axId val="110242816"/>
        <c:scaling>
          <c:orientation val="minMax"/>
          <c:max val="0.70000000000000007"/>
          <c:min val="0"/>
        </c:scaling>
        <c:delete val="1"/>
        <c:axPos val="l"/>
        <c:numFmt formatCode="0%" sourceLinked="1"/>
        <c:majorTickMark val="out"/>
        <c:minorTickMark val="none"/>
        <c:tickLblPos val="nextTo"/>
        <c:crossAx val="1102412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338800902853147E-2"/>
          <c:y val="8.2512880455551427E-2"/>
          <c:w val="0.94332220333413119"/>
          <c:h val="0.87623067931667287"/>
        </c:manualLayout>
      </c:layout>
      <c:barChart>
        <c:barDir val="col"/>
        <c:grouping val="stacked"/>
        <c:varyColors val="0"/>
        <c:ser>
          <c:idx val="0"/>
          <c:order val="0"/>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0.3</c:v>
                </c:pt>
              </c:numCache>
            </c:numRef>
          </c:val>
          <c:extLst>
            <c:ext xmlns:c16="http://schemas.microsoft.com/office/drawing/2014/chart" uri="{C3380CC4-5D6E-409C-BE32-E72D297353CC}">
              <c16:uniqueId val="{00000000-1C5C-46B5-B91B-F6362D8256BC}"/>
            </c:ext>
          </c:extLst>
        </c:ser>
        <c:ser>
          <c:idx val="1"/>
          <c:order val="1"/>
          <c:invertIfNegative val="0"/>
          <c:val>
            <c:numRef>
              <c:f>Sheet1!$B$3:$C$3</c:f>
              <c:numCache>
                <c:formatCode>General</c:formatCode>
                <c:ptCount val="2"/>
                <c:pt idx="0" formatCode="0%">
                  <c:v>0.24</c:v>
                </c:pt>
              </c:numCache>
            </c:numRef>
          </c:val>
          <c:extLst>
            <c:ext xmlns:c16="http://schemas.microsoft.com/office/drawing/2014/chart" uri="{C3380CC4-5D6E-409C-BE32-E72D297353CC}">
              <c16:uniqueId val="{00000001-1C5C-46B5-B91B-F6362D8256BC}"/>
            </c:ext>
          </c:extLst>
        </c:ser>
        <c:ser>
          <c:idx val="2"/>
          <c:order val="2"/>
          <c:spPr>
            <a:solidFill>
              <a:schemeClr val="accent3"/>
            </a:solidFill>
          </c:spPr>
          <c:invertIfNegative val="0"/>
          <c:dLbls>
            <c:dLbl>
              <c:idx val="1"/>
              <c:layout>
                <c:manualLayout>
                  <c:x val="5.9620606383817745E-3"/>
                  <c:y val="2.6254098326766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C5C-46B5-B91B-F6362D8256BC}"/>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0.22</c:v>
                </c:pt>
              </c:numCache>
            </c:numRef>
          </c:val>
          <c:extLst>
            <c:ext xmlns:c16="http://schemas.microsoft.com/office/drawing/2014/chart" uri="{C3380CC4-5D6E-409C-BE32-E72D297353CC}">
              <c16:uniqueId val="{00000003-1C5C-46B5-B91B-F6362D8256BC}"/>
            </c:ext>
          </c:extLst>
        </c:ser>
        <c:ser>
          <c:idx val="3"/>
          <c:order val="3"/>
          <c:spPr>
            <a:solidFill>
              <a:schemeClr val="accent4"/>
            </a:solidFill>
          </c:spPr>
          <c:invertIfNegative val="0"/>
          <c:val>
            <c:numRef>
              <c:f>Sheet1!$B$5:$C$5</c:f>
              <c:numCache>
                <c:formatCode>0%</c:formatCode>
                <c:ptCount val="2"/>
                <c:pt idx="1">
                  <c:v>0.24</c:v>
                </c:pt>
              </c:numCache>
            </c:numRef>
          </c:val>
          <c:extLst>
            <c:ext xmlns:c16="http://schemas.microsoft.com/office/drawing/2014/chart" uri="{C3380CC4-5D6E-409C-BE32-E72D297353CC}">
              <c16:uniqueId val="{00000004-1C5C-46B5-B91B-F6362D8256BC}"/>
            </c:ext>
          </c:extLst>
        </c:ser>
        <c:dLbls>
          <c:showLegendKey val="0"/>
          <c:showVal val="0"/>
          <c:showCatName val="0"/>
          <c:showSerName val="0"/>
          <c:showPercent val="0"/>
          <c:showBubbleSize val="0"/>
        </c:dLbls>
        <c:gapWidth val="150"/>
        <c:overlap val="100"/>
        <c:axId val="110348544"/>
        <c:axId val="110358528"/>
      </c:barChart>
      <c:catAx>
        <c:axId val="110348544"/>
        <c:scaling>
          <c:orientation val="minMax"/>
        </c:scaling>
        <c:delete val="1"/>
        <c:axPos val="b"/>
        <c:majorTickMark val="out"/>
        <c:minorTickMark val="none"/>
        <c:tickLblPos val="nextTo"/>
        <c:crossAx val="110358528"/>
        <c:crosses val="autoZero"/>
        <c:auto val="1"/>
        <c:lblAlgn val="ctr"/>
        <c:lblOffset val="100"/>
        <c:noMultiLvlLbl val="0"/>
      </c:catAx>
      <c:valAx>
        <c:axId val="110358528"/>
        <c:scaling>
          <c:orientation val="minMax"/>
          <c:max val="0.70000000000000007"/>
          <c:min val="0"/>
        </c:scaling>
        <c:delete val="1"/>
        <c:axPos val="l"/>
        <c:numFmt formatCode="0%" sourceLinked="1"/>
        <c:majorTickMark val="out"/>
        <c:minorTickMark val="none"/>
        <c:tickLblPos val="nextTo"/>
        <c:crossAx val="1103485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8338800902853147E-2"/>
          <c:y val="8.2512880455551427E-2"/>
          <c:w val="0.94332220333413119"/>
          <c:h val="0.87623067931667287"/>
        </c:manualLayout>
      </c:layout>
      <c:barChart>
        <c:barDir val="col"/>
        <c:grouping val="stacked"/>
        <c:varyColors val="0"/>
        <c:ser>
          <c:idx val="0"/>
          <c:order val="0"/>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Sheet1!$B$2:$C$2</c:f>
              <c:numCache>
                <c:formatCode>General</c:formatCode>
                <c:ptCount val="2"/>
                <c:pt idx="0" formatCode="0%">
                  <c:v>0.31</c:v>
                </c:pt>
              </c:numCache>
            </c:numRef>
          </c:val>
          <c:extLst>
            <c:ext xmlns:c16="http://schemas.microsoft.com/office/drawing/2014/chart" uri="{C3380CC4-5D6E-409C-BE32-E72D297353CC}">
              <c16:uniqueId val="{00000000-3EFE-43CF-BE41-B605375C0C3F}"/>
            </c:ext>
          </c:extLst>
        </c:ser>
        <c:ser>
          <c:idx val="1"/>
          <c:order val="1"/>
          <c:invertIfNegative val="0"/>
          <c:val>
            <c:numRef>
              <c:f>Sheet1!$B$3:$C$3</c:f>
              <c:numCache>
                <c:formatCode>General</c:formatCode>
                <c:ptCount val="2"/>
                <c:pt idx="0" formatCode="0%">
                  <c:v>0.23</c:v>
                </c:pt>
              </c:numCache>
            </c:numRef>
          </c:val>
          <c:extLst>
            <c:ext xmlns:c16="http://schemas.microsoft.com/office/drawing/2014/chart" uri="{C3380CC4-5D6E-409C-BE32-E72D297353CC}">
              <c16:uniqueId val="{00000001-3EFE-43CF-BE41-B605375C0C3F}"/>
            </c:ext>
          </c:extLst>
        </c:ser>
        <c:ser>
          <c:idx val="2"/>
          <c:order val="2"/>
          <c:spPr>
            <a:solidFill>
              <a:schemeClr val="accent3"/>
            </a:solidFill>
          </c:spPr>
          <c:invertIfNegative val="0"/>
          <c:dLbls>
            <c:dLbl>
              <c:idx val="1"/>
              <c:layout>
                <c:manualLayout>
                  <c:x val="5.9620606383817745E-3"/>
                  <c:y val="2.6254098326766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EFE-43CF-BE41-B605375C0C3F}"/>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Sheet1!$B$4:$C$4</c:f>
              <c:numCache>
                <c:formatCode>0%</c:formatCode>
                <c:ptCount val="2"/>
                <c:pt idx="1">
                  <c:v>0.22</c:v>
                </c:pt>
              </c:numCache>
            </c:numRef>
          </c:val>
          <c:extLst>
            <c:ext xmlns:c16="http://schemas.microsoft.com/office/drawing/2014/chart" uri="{C3380CC4-5D6E-409C-BE32-E72D297353CC}">
              <c16:uniqueId val="{00000003-3EFE-43CF-BE41-B605375C0C3F}"/>
            </c:ext>
          </c:extLst>
        </c:ser>
        <c:ser>
          <c:idx val="3"/>
          <c:order val="3"/>
          <c:spPr>
            <a:solidFill>
              <a:schemeClr val="accent4"/>
            </a:solidFill>
          </c:spPr>
          <c:invertIfNegative val="0"/>
          <c:val>
            <c:numRef>
              <c:f>Sheet1!$B$5:$C$5</c:f>
              <c:numCache>
                <c:formatCode>0%</c:formatCode>
                <c:ptCount val="2"/>
                <c:pt idx="1">
                  <c:v>0.24</c:v>
                </c:pt>
              </c:numCache>
            </c:numRef>
          </c:val>
          <c:extLst>
            <c:ext xmlns:c16="http://schemas.microsoft.com/office/drawing/2014/chart" uri="{C3380CC4-5D6E-409C-BE32-E72D297353CC}">
              <c16:uniqueId val="{00000004-3EFE-43CF-BE41-B605375C0C3F}"/>
            </c:ext>
          </c:extLst>
        </c:ser>
        <c:dLbls>
          <c:showLegendKey val="0"/>
          <c:showVal val="0"/>
          <c:showCatName val="0"/>
          <c:showSerName val="0"/>
          <c:showPercent val="0"/>
          <c:showBubbleSize val="0"/>
        </c:dLbls>
        <c:gapWidth val="150"/>
        <c:overlap val="100"/>
        <c:axId val="110410752"/>
        <c:axId val="110412544"/>
      </c:barChart>
      <c:catAx>
        <c:axId val="110410752"/>
        <c:scaling>
          <c:orientation val="minMax"/>
        </c:scaling>
        <c:delete val="1"/>
        <c:axPos val="b"/>
        <c:majorTickMark val="out"/>
        <c:minorTickMark val="none"/>
        <c:tickLblPos val="nextTo"/>
        <c:crossAx val="110412544"/>
        <c:crosses val="autoZero"/>
        <c:auto val="1"/>
        <c:lblAlgn val="ctr"/>
        <c:lblOffset val="100"/>
        <c:noMultiLvlLbl val="0"/>
      </c:catAx>
      <c:valAx>
        <c:axId val="110412544"/>
        <c:scaling>
          <c:orientation val="minMax"/>
          <c:max val="0.70000000000000007"/>
          <c:min val="0"/>
        </c:scaling>
        <c:delete val="1"/>
        <c:axPos val="l"/>
        <c:numFmt formatCode="0%" sourceLinked="1"/>
        <c:majorTickMark val="out"/>
        <c:minorTickMark val="none"/>
        <c:tickLblPos val="nextTo"/>
        <c:crossAx val="11041075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103117505995205E-2"/>
          <c:y val="3.3011665902731397E-3"/>
          <c:w val="0.97889688249400475"/>
          <c:h val="0.99669883340972687"/>
        </c:manualLayout>
      </c:layout>
      <c:barChart>
        <c:barDir val="bar"/>
        <c:grouping val="clustered"/>
        <c:varyColors val="0"/>
        <c:ser>
          <c:idx val="0"/>
          <c:order val="0"/>
          <c:spPr>
            <a:solidFill>
              <a:schemeClr val="accent4"/>
            </a:solidFill>
          </c:spPr>
          <c:invertIfNegative val="0"/>
          <c:dPt>
            <c:idx val="0"/>
            <c:invertIfNegative val="0"/>
            <c:bubble3D val="0"/>
            <c:spPr>
              <a:solidFill>
                <a:schemeClr val="accent4">
                  <a:lumMod val="60000"/>
                  <a:lumOff val="40000"/>
                </a:schemeClr>
              </a:solidFill>
            </c:spPr>
            <c:extLst>
              <c:ext xmlns:c16="http://schemas.microsoft.com/office/drawing/2014/chart" uri="{C3380CC4-5D6E-409C-BE32-E72D297353CC}">
                <c16:uniqueId val="{00000001-A701-44BC-AA94-45D9E4943027}"/>
              </c:ext>
            </c:extLst>
          </c:dPt>
          <c:dPt>
            <c:idx val="1"/>
            <c:invertIfNegative val="0"/>
            <c:bubble3D val="0"/>
            <c:spPr>
              <a:solidFill>
                <a:schemeClr val="accent4">
                  <a:lumMod val="60000"/>
                  <a:lumOff val="40000"/>
                </a:schemeClr>
              </a:solidFill>
            </c:spPr>
            <c:extLst>
              <c:ext xmlns:c16="http://schemas.microsoft.com/office/drawing/2014/chart" uri="{C3380CC4-5D6E-409C-BE32-E72D297353CC}">
                <c16:uniqueId val="{00000003-A701-44BC-AA94-45D9E4943027}"/>
              </c:ext>
            </c:extLst>
          </c:dPt>
          <c:dPt>
            <c:idx val="2"/>
            <c:invertIfNegative val="0"/>
            <c:bubble3D val="0"/>
            <c:extLst>
              <c:ext xmlns:c16="http://schemas.microsoft.com/office/drawing/2014/chart" uri="{C3380CC4-5D6E-409C-BE32-E72D297353CC}">
                <c16:uniqueId val="{00000004-A701-44BC-AA94-45D9E4943027}"/>
              </c:ext>
            </c:extLst>
          </c:dPt>
          <c:dPt>
            <c:idx val="3"/>
            <c:invertIfNegative val="0"/>
            <c:bubble3D val="0"/>
            <c:extLst>
              <c:ext xmlns:c16="http://schemas.microsoft.com/office/drawing/2014/chart" uri="{C3380CC4-5D6E-409C-BE32-E72D297353CC}">
                <c16:uniqueId val="{00000005-A701-44BC-AA94-45D9E4943027}"/>
              </c:ext>
            </c:extLst>
          </c:dPt>
          <c:dPt>
            <c:idx val="4"/>
            <c:invertIfNegative val="0"/>
            <c:bubble3D val="0"/>
            <c:extLst>
              <c:ext xmlns:c16="http://schemas.microsoft.com/office/drawing/2014/chart" uri="{C3380CC4-5D6E-409C-BE32-E72D297353CC}">
                <c16:uniqueId val="{00000006-A701-44BC-AA94-45D9E4943027}"/>
              </c:ext>
            </c:extLst>
          </c:dPt>
          <c:dPt>
            <c:idx val="5"/>
            <c:invertIfNegative val="0"/>
            <c:bubble3D val="0"/>
            <c:extLst>
              <c:ext xmlns:c16="http://schemas.microsoft.com/office/drawing/2014/chart" uri="{C3380CC4-5D6E-409C-BE32-E72D297353CC}">
                <c16:uniqueId val="{00000007-A701-44BC-AA94-45D9E4943027}"/>
              </c:ext>
            </c:extLst>
          </c:dPt>
          <c:dPt>
            <c:idx val="6"/>
            <c:invertIfNegative val="0"/>
            <c:bubble3D val="0"/>
            <c:extLst>
              <c:ext xmlns:c16="http://schemas.microsoft.com/office/drawing/2014/chart" uri="{C3380CC4-5D6E-409C-BE32-E72D297353CC}">
                <c16:uniqueId val="{00000008-A701-44BC-AA94-45D9E4943027}"/>
              </c:ext>
            </c:extLst>
          </c:dPt>
          <c:dPt>
            <c:idx val="7"/>
            <c:invertIfNegative val="0"/>
            <c:bubble3D val="0"/>
            <c:spPr>
              <a:solidFill>
                <a:schemeClr val="accent3"/>
              </a:solidFill>
            </c:spPr>
            <c:extLst>
              <c:ext xmlns:c16="http://schemas.microsoft.com/office/drawing/2014/chart" uri="{C3380CC4-5D6E-409C-BE32-E72D297353CC}">
                <c16:uniqueId val="{0000000A-A701-44BC-AA94-45D9E4943027}"/>
              </c:ext>
            </c:extLst>
          </c:dPt>
          <c:dPt>
            <c:idx val="8"/>
            <c:invertIfNegative val="0"/>
            <c:bubble3D val="0"/>
            <c:spPr>
              <a:solidFill>
                <a:schemeClr val="accent3"/>
              </a:solidFill>
            </c:spPr>
            <c:extLst>
              <c:ext xmlns:c16="http://schemas.microsoft.com/office/drawing/2014/chart" uri="{C3380CC4-5D6E-409C-BE32-E72D297353CC}">
                <c16:uniqueId val="{0000000C-A701-44BC-AA94-45D9E4943027}"/>
              </c:ext>
            </c:extLst>
          </c:dPt>
          <c:dPt>
            <c:idx val="9"/>
            <c:invertIfNegative val="0"/>
            <c:bubble3D val="0"/>
            <c:spPr>
              <a:solidFill>
                <a:schemeClr val="accent3"/>
              </a:solidFill>
            </c:spPr>
            <c:extLst>
              <c:ext xmlns:c16="http://schemas.microsoft.com/office/drawing/2014/chart" uri="{C3380CC4-5D6E-409C-BE32-E72D297353CC}">
                <c16:uniqueId val="{0000000E-A701-44BC-AA94-45D9E4943027}"/>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701-44BC-AA94-45D9E4943027}"/>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701-44BC-AA94-45D9E4943027}"/>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701-44BC-AA94-45D9E4943027}"/>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701-44BC-AA94-45D9E4943027}"/>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701-44BC-AA94-45D9E4943027}"/>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701-44BC-AA94-45D9E4943027}"/>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701-44BC-AA94-45D9E4943027}"/>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A701-44BC-AA94-45D9E4943027}"/>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A701-44BC-AA94-45D9E4943027}"/>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A701-44BC-AA94-45D9E4943027}"/>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Apple will invest $350 billion, $2,500 stock to each employee</c:v>
                </c:pt>
                <c:pt idx="1">
                  <c:v>Middle-class no longer forced to pay AMT</c:v>
                </c:pt>
                <c:pt idx="2">
                  <c:v>US companies can compete better</c:v>
                </c:pt>
                <c:pt idx="3">
                  <c:v>Bonuses, wage/benefit increases for 4 million workers</c:v>
                </c:pt>
                <c:pt idx="4">
                  <c:v>Obamacare individual mandate repealed</c:v>
                </c:pt>
                <c:pt idx="5">
                  <c:v>Companies bringing billions home that were trapped overseas, creating jobs</c:v>
                </c:pt>
                <c:pt idx="6">
                  <c:v>Doubled child tax credit, helping working families</c:v>
                </c:pt>
                <c:pt idx="7">
                  <c:v>Most will see their taxes go down by $2,059/year</c:v>
                </c:pt>
                <c:pt idx="8">
                  <c:v>Standard deduction doubled</c:v>
                </c:pt>
                <c:pt idx="9">
                  <c:v>90% of workers will get bigger paychecks</c:v>
                </c:pt>
              </c:strCache>
            </c:strRef>
          </c:cat>
          <c:val>
            <c:numRef>
              <c:f>Sheet1!$B$2:$B$11</c:f>
              <c:numCache>
                <c:formatCode>0%</c:formatCode>
                <c:ptCount val="10"/>
                <c:pt idx="0">
                  <c:v>0.13</c:v>
                </c:pt>
                <c:pt idx="1">
                  <c:v>0.19</c:v>
                </c:pt>
                <c:pt idx="2">
                  <c:v>0.21</c:v>
                </c:pt>
                <c:pt idx="3">
                  <c:v>0.22</c:v>
                </c:pt>
                <c:pt idx="4">
                  <c:v>0.26</c:v>
                </c:pt>
                <c:pt idx="5">
                  <c:v>0.28999999999999998</c:v>
                </c:pt>
                <c:pt idx="6">
                  <c:v>0.3</c:v>
                </c:pt>
                <c:pt idx="7">
                  <c:v>0.41</c:v>
                </c:pt>
                <c:pt idx="8">
                  <c:v>0.45</c:v>
                </c:pt>
                <c:pt idx="9">
                  <c:v>0.5</c:v>
                </c:pt>
              </c:numCache>
            </c:numRef>
          </c:val>
          <c:extLst>
            <c:ext xmlns:c16="http://schemas.microsoft.com/office/drawing/2014/chart" uri="{C3380CC4-5D6E-409C-BE32-E72D297353CC}">
              <c16:uniqueId val="{0000000F-A701-44BC-AA94-45D9E4943027}"/>
            </c:ext>
          </c:extLst>
        </c:ser>
        <c:dLbls>
          <c:showLegendKey val="0"/>
          <c:showVal val="0"/>
          <c:showCatName val="0"/>
          <c:showSerName val="0"/>
          <c:showPercent val="0"/>
          <c:showBubbleSize val="0"/>
        </c:dLbls>
        <c:gapWidth val="81"/>
        <c:axId val="112047232"/>
        <c:axId val="112048768"/>
      </c:barChart>
      <c:catAx>
        <c:axId val="112047232"/>
        <c:scaling>
          <c:orientation val="minMax"/>
        </c:scaling>
        <c:delete val="1"/>
        <c:axPos val="l"/>
        <c:numFmt formatCode="General" sourceLinked="0"/>
        <c:majorTickMark val="none"/>
        <c:minorTickMark val="none"/>
        <c:tickLblPos val="nextTo"/>
        <c:crossAx val="112048768"/>
        <c:crosses val="autoZero"/>
        <c:auto val="1"/>
        <c:lblAlgn val="ctr"/>
        <c:lblOffset val="0"/>
        <c:noMultiLvlLbl val="0"/>
      </c:catAx>
      <c:valAx>
        <c:axId val="112048768"/>
        <c:scaling>
          <c:orientation val="minMax"/>
          <c:max val="1"/>
          <c:min val="0"/>
        </c:scaling>
        <c:delete val="1"/>
        <c:axPos val="b"/>
        <c:numFmt formatCode="0%" sourceLinked="1"/>
        <c:majorTickMark val="out"/>
        <c:minorTickMark val="none"/>
        <c:tickLblPos val="nextTo"/>
        <c:crossAx val="11204723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7286882055275E-2"/>
          <c:y val="3.4950889871672441E-2"/>
          <c:w val="0.96574542623588944"/>
          <c:h val="0.96504911012832761"/>
        </c:manualLayout>
      </c:layout>
      <c:barChart>
        <c:barDir val="bar"/>
        <c:grouping val="stacked"/>
        <c:varyColors val="0"/>
        <c:ser>
          <c:idx val="0"/>
          <c:order val="0"/>
          <c:spPr>
            <a:solidFill>
              <a:schemeClr val="accent3"/>
            </a:solidFill>
          </c:spPr>
          <c:invertIfNegative val="0"/>
          <c:dLbls>
            <c:numFmt formatCode="#%;#%;0" sourceLinked="0"/>
            <c:spPr>
              <a:noFill/>
              <a:ln>
                <a:noFill/>
              </a:ln>
              <a:effectLst/>
            </c:spPr>
            <c:txPr>
              <a:bodyPr/>
              <a:lstStyle/>
              <a:p>
                <a:pPr>
                  <a:defRPr sz="105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Sheet1!$B$2:$B$4</c:f>
              <c:numCache>
                <c:formatCode>General</c:formatCode>
                <c:ptCount val="3"/>
                <c:pt idx="0" formatCode="0%">
                  <c:v>-0.5</c:v>
                </c:pt>
                <c:pt idx="2" formatCode="0%">
                  <c:v>-0.43</c:v>
                </c:pt>
              </c:numCache>
            </c:numRef>
          </c:val>
          <c:extLst>
            <c:ext xmlns:c16="http://schemas.microsoft.com/office/drawing/2014/chart" uri="{C3380CC4-5D6E-409C-BE32-E72D297353CC}">
              <c16:uniqueId val="{00000000-E1A6-46C5-9393-BA9103A5A204}"/>
            </c:ext>
          </c:extLst>
        </c:ser>
        <c:ser>
          <c:idx val="1"/>
          <c:order val="1"/>
          <c:spPr>
            <a:solidFill>
              <a:schemeClr val="accent1"/>
            </a:solidFill>
          </c:spPr>
          <c:invertIfNegative val="0"/>
          <c:dLbls>
            <c:spPr>
              <a:noFill/>
              <a:ln>
                <a:noFill/>
              </a:ln>
              <a:effectLst/>
            </c:spPr>
            <c:txPr>
              <a:bodyPr/>
              <a:lstStyle/>
              <a:p>
                <a:pPr>
                  <a:defRPr sz="105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Sheet1!$C$2:$C$4</c:f>
              <c:numCache>
                <c:formatCode>General</c:formatCode>
                <c:ptCount val="3"/>
                <c:pt idx="0" formatCode="0%">
                  <c:v>0.5</c:v>
                </c:pt>
                <c:pt idx="2" formatCode="0%">
                  <c:v>0.56999999999999995</c:v>
                </c:pt>
              </c:numCache>
            </c:numRef>
          </c:val>
          <c:extLst>
            <c:ext xmlns:c16="http://schemas.microsoft.com/office/drawing/2014/chart" uri="{C3380CC4-5D6E-409C-BE32-E72D297353CC}">
              <c16:uniqueId val="{00000001-E1A6-46C5-9393-BA9103A5A204}"/>
            </c:ext>
          </c:extLst>
        </c:ser>
        <c:dLbls>
          <c:showLegendKey val="0"/>
          <c:showVal val="0"/>
          <c:showCatName val="0"/>
          <c:showSerName val="0"/>
          <c:showPercent val="0"/>
          <c:showBubbleSize val="0"/>
        </c:dLbls>
        <c:gapWidth val="129"/>
        <c:overlap val="100"/>
        <c:axId val="111696896"/>
        <c:axId val="111710976"/>
      </c:barChart>
      <c:catAx>
        <c:axId val="111696896"/>
        <c:scaling>
          <c:orientation val="minMax"/>
        </c:scaling>
        <c:delete val="1"/>
        <c:axPos val="l"/>
        <c:majorTickMark val="out"/>
        <c:minorTickMark val="none"/>
        <c:tickLblPos val="nextTo"/>
        <c:crossAx val="111710976"/>
        <c:crosses val="autoZero"/>
        <c:auto val="1"/>
        <c:lblAlgn val="ctr"/>
        <c:lblOffset val="100"/>
        <c:noMultiLvlLbl val="0"/>
      </c:catAx>
      <c:valAx>
        <c:axId val="111710976"/>
        <c:scaling>
          <c:orientation val="minMax"/>
          <c:max val="0.8"/>
          <c:min val="-0.60000000000000009"/>
        </c:scaling>
        <c:delete val="1"/>
        <c:axPos val="b"/>
        <c:numFmt formatCode="0%" sourceLinked="1"/>
        <c:majorTickMark val="out"/>
        <c:minorTickMark val="none"/>
        <c:tickLblPos val="nextTo"/>
        <c:crossAx val="1116968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7286882055275E-2"/>
          <c:y val="3.4950889871672441E-2"/>
          <c:w val="0.96574542623588944"/>
          <c:h val="0.96504911012832761"/>
        </c:manualLayout>
      </c:layout>
      <c:barChart>
        <c:barDir val="bar"/>
        <c:grouping val="stacked"/>
        <c:varyColors val="0"/>
        <c:ser>
          <c:idx val="0"/>
          <c:order val="0"/>
          <c:spPr>
            <a:solidFill>
              <a:schemeClr val="accent3"/>
            </a:solidFill>
          </c:spPr>
          <c:invertIfNegative val="0"/>
          <c:dLbls>
            <c:numFmt formatCode="#%;#%;0" sourceLinked="0"/>
            <c:spPr>
              <a:noFill/>
              <a:ln>
                <a:noFill/>
              </a:ln>
              <a:effectLst/>
            </c:spPr>
            <c:txPr>
              <a:bodyPr/>
              <a:lstStyle/>
              <a:p>
                <a:pPr>
                  <a:defRPr sz="105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Sheet1!$B$2:$B$4</c:f>
              <c:numCache>
                <c:formatCode>General</c:formatCode>
                <c:ptCount val="3"/>
                <c:pt idx="0" formatCode="0%">
                  <c:v>-0.45</c:v>
                </c:pt>
                <c:pt idx="2" formatCode="0%">
                  <c:v>-0.42</c:v>
                </c:pt>
              </c:numCache>
            </c:numRef>
          </c:val>
          <c:extLst>
            <c:ext xmlns:c16="http://schemas.microsoft.com/office/drawing/2014/chart" uri="{C3380CC4-5D6E-409C-BE32-E72D297353CC}">
              <c16:uniqueId val="{00000000-1160-473C-9109-38A288D9EA1F}"/>
            </c:ext>
          </c:extLst>
        </c:ser>
        <c:ser>
          <c:idx val="1"/>
          <c:order val="1"/>
          <c:spPr>
            <a:solidFill>
              <a:schemeClr val="accent1"/>
            </a:solidFill>
          </c:spPr>
          <c:invertIfNegative val="0"/>
          <c:dLbls>
            <c:spPr>
              <a:noFill/>
              <a:ln>
                <a:noFill/>
              </a:ln>
              <a:effectLst/>
            </c:spPr>
            <c:txPr>
              <a:bodyPr/>
              <a:lstStyle/>
              <a:p>
                <a:pPr>
                  <a:defRPr sz="105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Sheet1!$C$2:$C$4</c:f>
              <c:numCache>
                <c:formatCode>General</c:formatCode>
                <c:ptCount val="3"/>
                <c:pt idx="0" formatCode="0%">
                  <c:v>0.55000000000000004</c:v>
                </c:pt>
                <c:pt idx="2" formatCode="0%">
                  <c:v>0.57999999999999996</c:v>
                </c:pt>
              </c:numCache>
            </c:numRef>
          </c:val>
          <c:extLst>
            <c:ext xmlns:c16="http://schemas.microsoft.com/office/drawing/2014/chart" uri="{C3380CC4-5D6E-409C-BE32-E72D297353CC}">
              <c16:uniqueId val="{00000001-1160-473C-9109-38A288D9EA1F}"/>
            </c:ext>
          </c:extLst>
        </c:ser>
        <c:dLbls>
          <c:showLegendKey val="0"/>
          <c:showVal val="0"/>
          <c:showCatName val="0"/>
          <c:showSerName val="0"/>
          <c:showPercent val="0"/>
          <c:showBubbleSize val="0"/>
        </c:dLbls>
        <c:gapWidth val="129"/>
        <c:overlap val="100"/>
        <c:axId val="111823872"/>
        <c:axId val="111829760"/>
      </c:barChart>
      <c:catAx>
        <c:axId val="111823872"/>
        <c:scaling>
          <c:orientation val="minMax"/>
        </c:scaling>
        <c:delete val="1"/>
        <c:axPos val="l"/>
        <c:majorTickMark val="out"/>
        <c:minorTickMark val="none"/>
        <c:tickLblPos val="nextTo"/>
        <c:crossAx val="111829760"/>
        <c:crosses val="autoZero"/>
        <c:auto val="1"/>
        <c:lblAlgn val="ctr"/>
        <c:lblOffset val="100"/>
        <c:noMultiLvlLbl val="0"/>
      </c:catAx>
      <c:valAx>
        <c:axId val="111829760"/>
        <c:scaling>
          <c:orientation val="minMax"/>
          <c:max val="0.8"/>
          <c:min val="-0.60000000000000009"/>
        </c:scaling>
        <c:delete val="1"/>
        <c:axPos val="b"/>
        <c:numFmt formatCode="0%" sourceLinked="1"/>
        <c:majorTickMark val="out"/>
        <c:minorTickMark val="none"/>
        <c:tickLblPos val="nextTo"/>
        <c:crossAx val="11182387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invertIfNegative val="0"/>
          <c:dPt>
            <c:idx val="0"/>
            <c:invertIfNegative val="0"/>
            <c:bubble3D val="0"/>
            <c:spPr>
              <a:solidFill>
                <a:schemeClr val="accent2">
                  <a:lumMod val="60000"/>
                  <a:lumOff val="40000"/>
                </a:schemeClr>
              </a:solidFill>
            </c:spPr>
            <c:extLst>
              <c:ext xmlns:c16="http://schemas.microsoft.com/office/drawing/2014/chart" uri="{C3380CC4-5D6E-409C-BE32-E72D297353CC}">
                <c16:uniqueId val="{00000001-60DC-44D1-A207-1741FD55412D}"/>
              </c:ext>
            </c:extLst>
          </c:dPt>
          <c:dPt>
            <c:idx val="1"/>
            <c:invertIfNegative val="0"/>
            <c:bubble3D val="0"/>
            <c:spPr>
              <a:solidFill>
                <a:schemeClr val="accent2">
                  <a:lumMod val="60000"/>
                  <a:lumOff val="40000"/>
                </a:schemeClr>
              </a:solidFill>
            </c:spPr>
            <c:extLst>
              <c:ext xmlns:c16="http://schemas.microsoft.com/office/drawing/2014/chart" uri="{C3380CC4-5D6E-409C-BE32-E72D297353CC}">
                <c16:uniqueId val="{00000003-60DC-44D1-A207-1741FD55412D}"/>
              </c:ext>
            </c:extLst>
          </c:dPt>
          <c:dPt>
            <c:idx val="2"/>
            <c:invertIfNegative val="0"/>
            <c:bubble3D val="0"/>
            <c:spPr>
              <a:solidFill>
                <a:schemeClr val="accent2">
                  <a:lumMod val="60000"/>
                  <a:lumOff val="40000"/>
                </a:schemeClr>
              </a:solidFill>
            </c:spPr>
            <c:extLst>
              <c:ext xmlns:c16="http://schemas.microsoft.com/office/drawing/2014/chart" uri="{C3380CC4-5D6E-409C-BE32-E72D297353CC}">
                <c16:uniqueId val="{00000005-60DC-44D1-A207-1741FD55412D}"/>
              </c:ext>
            </c:extLst>
          </c:dPt>
          <c:dPt>
            <c:idx val="3"/>
            <c:invertIfNegative val="0"/>
            <c:bubble3D val="0"/>
            <c:spPr>
              <a:solidFill>
                <a:schemeClr val="accent1">
                  <a:lumMod val="60000"/>
                  <a:lumOff val="40000"/>
                </a:schemeClr>
              </a:solidFill>
            </c:spPr>
            <c:extLst>
              <c:ext xmlns:c16="http://schemas.microsoft.com/office/drawing/2014/chart" uri="{C3380CC4-5D6E-409C-BE32-E72D297353CC}">
                <c16:uniqueId val="{00000007-60DC-44D1-A207-1741FD55412D}"/>
              </c:ext>
            </c:extLst>
          </c:dPt>
          <c:dPt>
            <c:idx val="4"/>
            <c:invertIfNegative val="0"/>
            <c:bubble3D val="0"/>
            <c:spPr>
              <a:solidFill>
                <a:schemeClr val="accent1">
                  <a:lumMod val="60000"/>
                  <a:lumOff val="40000"/>
                </a:schemeClr>
              </a:solidFill>
            </c:spPr>
            <c:extLst>
              <c:ext xmlns:c16="http://schemas.microsoft.com/office/drawing/2014/chart" uri="{C3380CC4-5D6E-409C-BE32-E72D297353CC}">
                <c16:uniqueId val="{00000009-60DC-44D1-A207-1741FD55412D}"/>
              </c:ext>
            </c:extLst>
          </c:dPt>
          <c:dPt>
            <c:idx val="5"/>
            <c:invertIfNegative val="0"/>
            <c:bubble3D val="0"/>
            <c:spPr>
              <a:solidFill>
                <a:schemeClr val="accent1">
                  <a:lumMod val="60000"/>
                  <a:lumOff val="40000"/>
                </a:schemeClr>
              </a:solidFill>
            </c:spPr>
            <c:extLst>
              <c:ext xmlns:c16="http://schemas.microsoft.com/office/drawing/2014/chart" uri="{C3380CC4-5D6E-409C-BE32-E72D297353CC}">
                <c16:uniqueId val="{0000000B-60DC-44D1-A207-1741FD55412D}"/>
              </c:ext>
            </c:extLst>
          </c:dPt>
          <c:dPt>
            <c:idx val="6"/>
            <c:invertIfNegative val="0"/>
            <c:bubble3D val="0"/>
            <c:spPr>
              <a:solidFill>
                <a:schemeClr val="accent1">
                  <a:lumMod val="60000"/>
                  <a:lumOff val="40000"/>
                </a:schemeClr>
              </a:solidFill>
            </c:spPr>
            <c:extLst>
              <c:ext xmlns:c16="http://schemas.microsoft.com/office/drawing/2014/chart" uri="{C3380CC4-5D6E-409C-BE32-E72D297353CC}">
                <c16:uniqueId val="{0000000D-60DC-44D1-A207-1741FD55412D}"/>
              </c:ext>
            </c:extLst>
          </c:dPt>
          <c:dPt>
            <c:idx val="7"/>
            <c:invertIfNegative val="0"/>
            <c:bubble3D val="0"/>
            <c:spPr>
              <a:solidFill>
                <a:schemeClr val="accent1">
                  <a:lumMod val="60000"/>
                  <a:lumOff val="40000"/>
                </a:schemeClr>
              </a:solidFill>
            </c:spPr>
            <c:extLst>
              <c:ext xmlns:c16="http://schemas.microsoft.com/office/drawing/2014/chart" uri="{C3380CC4-5D6E-409C-BE32-E72D297353CC}">
                <c16:uniqueId val="{0000000F-60DC-44D1-A207-1741FD55412D}"/>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0DC-44D1-A207-1741FD55412D}"/>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0DC-44D1-A207-1741FD55412D}"/>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0DC-44D1-A207-1741FD55412D}"/>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0DC-44D1-A207-1741FD55412D}"/>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0DC-44D1-A207-1741FD55412D}"/>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0DC-44D1-A207-1741FD55412D}"/>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60DC-44D1-A207-1741FD55412D}"/>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60DC-44D1-A207-1741FD55412D}"/>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60DC-44D1-A207-1741FD55412D}"/>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60DC-44D1-A207-1741FD55412D}"/>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Sheet1!$A$2:$A$11</c:f>
              <c:strCache>
                <c:ptCount val="10"/>
                <c:pt idx="0">
                  <c:v>Reduce national debt</c:v>
                </c:pt>
                <c:pt idx="1">
                  <c:v>Reduce taxes on middle class</c:v>
                </c:pt>
                <c:pt idx="2">
                  <c:v>Close tax loopholes that benefit corp special interests</c:v>
                </c:pt>
                <c:pt idx="3">
                  <c:v>Increase funding for education, healthcare, infrastructure</c:v>
                </c:pt>
                <c:pt idx="4">
                  <c:v>End tax breaks for corps that send profits/jobs overseas</c:v>
                </c:pt>
                <c:pt idx="5">
                  <c:v>Close tax loopholes that benefit wealthy campaign donors</c:v>
                </c:pt>
                <c:pt idx="6">
                  <c:v>Ensure wealthy pay fair share taxes</c:v>
                </c:pt>
                <c:pt idx="7">
                  <c:v>Ensure big corporations pay fair share taxes</c:v>
                </c:pt>
                <c:pt idx="8">
                  <c:v>Reduce cost of healthcare</c:v>
                </c:pt>
                <c:pt idx="9">
                  <c:v>Protect Medicare, Medicaid, Soc Sec, education from cuts</c:v>
                </c:pt>
              </c:strCache>
            </c:strRef>
          </c:cat>
          <c:val>
            <c:numRef>
              <c:f>Sheet1!$B$2:$B$11</c:f>
              <c:numCache>
                <c:formatCode>0%</c:formatCode>
                <c:ptCount val="10"/>
                <c:pt idx="0">
                  <c:v>0.42</c:v>
                </c:pt>
                <c:pt idx="1">
                  <c:v>0.47</c:v>
                </c:pt>
                <c:pt idx="2">
                  <c:v>0.5</c:v>
                </c:pt>
                <c:pt idx="3">
                  <c:v>0.51</c:v>
                </c:pt>
                <c:pt idx="4">
                  <c:v>0.52</c:v>
                </c:pt>
                <c:pt idx="5">
                  <c:v>0.55000000000000004</c:v>
                </c:pt>
                <c:pt idx="6">
                  <c:v>0.56000000000000005</c:v>
                </c:pt>
                <c:pt idx="7">
                  <c:v>0.56999999999999995</c:v>
                </c:pt>
                <c:pt idx="8">
                  <c:v>0.64</c:v>
                </c:pt>
                <c:pt idx="9">
                  <c:v>0.68</c:v>
                </c:pt>
              </c:numCache>
            </c:numRef>
          </c:val>
          <c:extLst>
            <c:ext xmlns:c16="http://schemas.microsoft.com/office/drawing/2014/chart" uri="{C3380CC4-5D6E-409C-BE32-E72D297353CC}">
              <c16:uniqueId val="{00000012-60DC-44D1-A207-1741FD55412D}"/>
            </c:ext>
          </c:extLst>
        </c:ser>
        <c:dLbls>
          <c:showLegendKey val="0"/>
          <c:showVal val="0"/>
          <c:showCatName val="0"/>
          <c:showSerName val="0"/>
          <c:showPercent val="0"/>
          <c:showBubbleSize val="0"/>
        </c:dLbls>
        <c:gapWidth val="64"/>
        <c:axId val="6324608"/>
        <c:axId val="6326144"/>
      </c:barChart>
      <c:catAx>
        <c:axId val="6324608"/>
        <c:scaling>
          <c:orientation val="minMax"/>
        </c:scaling>
        <c:delete val="1"/>
        <c:axPos val="l"/>
        <c:numFmt formatCode="General" sourceLinked="0"/>
        <c:majorTickMark val="none"/>
        <c:minorTickMark val="none"/>
        <c:tickLblPos val="nextTo"/>
        <c:crossAx val="6326144"/>
        <c:crosses val="autoZero"/>
        <c:auto val="1"/>
        <c:lblAlgn val="ctr"/>
        <c:lblOffset val="0"/>
        <c:noMultiLvlLbl val="0"/>
      </c:catAx>
      <c:valAx>
        <c:axId val="6326144"/>
        <c:scaling>
          <c:orientation val="minMax"/>
        </c:scaling>
        <c:delete val="1"/>
        <c:axPos val="b"/>
        <c:numFmt formatCode="0%" sourceLinked="1"/>
        <c:majorTickMark val="out"/>
        <c:minorTickMark val="none"/>
        <c:tickLblPos val="nextTo"/>
        <c:crossAx val="632460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7127286882055275E-2"/>
          <c:y val="3.4950889871672441E-2"/>
          <c:w val="0.96574542623588944"/>
          <c:h val="0.96504911012832761"/>
        </c:manualLayout>
      </c:layout>
      <c:barChart>
        <c:barDir val="bar"/>
        <c:grouping val="stacked"/>
        <c:varyColors val="0"/>
        <c:ser>
          <c:idx val="0"/>
          <c:order val="0"/>
          <c:spPr>
            <a:solidFill>
              <a:schemeClr val="accent3"/>
            </a:solidFill>
          </c:spPr>
          <c:invertIfNegative val="0"/>
          <c:dLbls>
            <c:numFmt formatCode="#%;#%;0" sourceLinked="0"/>
            <c:spPr>
              <a:noFill/>
              <a:ln>
                <a:noFill/>
              </a:ln>
              <a:effectLst/>
            </c:spPr>
            <c:txPr>
              <a:bodyPr/>
              <a:lstStyle/>
              <a:p>
                <a:pPr>
                  <a:defRPr sz="105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Sheet1!$B$2:$B$4</c:f>
              <c:numCache>
                <c:formatCode>General</c:formatCode>
                <c:ptCount val="3"/>
                <c:pt idx="0" formatCode="0%">
                  <c:v>-0.48</c:v>
                </c:pt>
                <c:pt idx="2" formatCode="0%">
                  <c:v>-0.42</c:v>
                </c:pt>
              </c:numCache>
            </c:numRef>
          </c:val>
          <c:extLst>
            <c:ext xmlns:c16="http://schemas.microsoft.com/office/drawing/2014/chart" uri="{C3380CC4-5D6E-409C-BE32-E72D297353CC}">
              <c16:uniqueId val="{00000000-9AE5-4CC5-A6F9-4AED57D9F3F5}"/>
            </c:ext>
          </c:extLst>
        </c:ser>
        <c:ser>
          <c:idx val="1"/>
          <c:order val="1"/>
          <c:spPr>
            <a:solidFill>
              <a:schemeClr val="accent1"/>
            </a:solidFill>
          </c:spPr>
          <c:invertIfNegative val="0"/>
          <c:dLbls>
            <c:spPr>
              <a:noFill/>
              <a:ln>
                <a:noFill/>
              </a:ln>
              <a:effectLst/>
            </c:spPr>
            <c:txPr>
              <a:bodyPr/>
              <a:lstStyle/>
              <a:p>
                <a:pPr>
                  <a:defRPr sz="105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Sheet1!$C$2:$C$4</c:f>
              <c:numCache>
                <c:formatCode>General</c:formatCode>
                <c:ptCount val="3"/>
                <c:pt idx="0" formatCode="0%">
                  <c:v>0.52</c:v>
                </c:pt>
                <c:pt idx="2" formatCode="0%">
                  <c:v>0.57999999999999996</c:v>
                </c:pt>
              </c:numCache>
            </c:numRef>
          </c:val>
          <c:extLst>
            <c:ext xmlns:c16="http://schemas.microsoft.com/office/drawing/2014/chart" uri="{C3380CC4-5D6E-409C-BE32-E72D297353CC}">
              <c16:uniqueId val="{00000001-9AE5-4CC5-A6F9-4AED57D9F3F5}"/>
            </c:ext>
          </c:extLst>
        </c:ser>
        <c:dLbls>
          <c:showLegendKey val="0"/>
          <c:showVal val="0"/>
          <c:showCatName val="0"/>
          <c:showSerName val="0"/>
          <c:showPercent val="0"/>
          <c:showBubbleSize val="0"/>
        </c:dLbls>
        <c:gapWidth val="129"/>
        <c:overlap val="100"/>
        <c:axId val="111769856"/>
        <c:axId val="111783936"/>
      </c:barChart>
      <c:catAx>
        <c:axId val="111769856"/>
        <c:scaling>
          <c:orientation val="minMax"/>
        </c:scaling>
        <c:delete val="1"/>
        <c:axPos val="l"/>
        <c:majorTickMark val="out"/>
        <c:minorTickMark val="none"/>
        <c:tickLblPos val="nextTo"/>
        <c:crossAx val="111783936"/>
        <c:crosses val="autoZero"/>
        <c:auto val="1"/>
        <c:lblAlgn val="ctr"/>
        <c:lblOffset val="100"/>
        <c:noMultiLvlLbl val="0"/>
      </c:catAx>
      <c:valAx>
        <c:axId val="111783936"/>
        <c:scaling>
          <c:orientation val="minMax"/>
          <c:max val="0.8"/>
          <c:min val="-0.60000000000000009"/>
        </c:scaling>
        <c:delete val="1"/>
        <c:axPos val="b"/>
        <c:numFmt formatCode="0%" sourceLinked="1"/>
        <c:majorTickMark val="out"/>
        <c:minorTickMark val="none"/>
        <c:tickLblPos val="nextTo"/>
        <c:crossAx val="1117698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272620456751992"/>
          <c:y val="0.15068207063500899"/>
          <c:w val="0.65253686313706749"/>
          <c:h val="0.81072605487449634"/>
        </c:manualLayout>
      </c:layout>
      <c:barChart>
        <c:barDir val="bar"/>
        <c:grouping val="stacked"/>
        <c:varyColors val="0"/>
        <c:ser>
          <c:idx val="0"/>
          <c:order val="0"/>
          <c:tx>
            <c:strRef>
              <c:f>Sheet1!$B$1</c:f>
              <c:strCache>
                <c:ptCount val="1"/>
                <c:pt idx="0">
                  <c:v>Favorable feelings</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Corporate CEOs</c:v>
                </c:pt>
                <c:pt idx="1">
                  <c:v>Large corporations</c:v>
                </c:pt>
                <c:pt idx="3">
                  <c:v>Wealthy shareholders</c:v>
                </c:pt>
                <c:pt idx="4">
                  <c:v>Shareholders</c:v>
                </c:pt>
                <c:pt idx="6">
                  <c:v>Middle-class families</c:v>
                </c:pt>
                <c:pt idx="7">
                  <c:v>Working families</c:v>
                </c:pt>
              </c:strCache>
            </c:strRef>
          </c:cat>
          <c:val>
            <c:numRef>
              <c:f>Sheet1!$B$2:$B$9</c:f>
              <c:numCache>
                <c:formatCode>0%</c:formatCode>
                <c:ptCount val="8"/>
                <c:pt idx="0">
                  <c:v>0.12</c:v>
                </c:pt>
                <c:pt idx="1">
                  <c:v>0.28999999999999998</c:v>
                </c:pt>
                <c:pt idx="3">
                  <c:v>0.13</c:v>
                </c:pt>
                <c:pt idx="4">
                  <c:v>0.3</c:v>
                </c:pt>
                <c:pt idx="6">
                  <c:v>0.68</c:v>
                </c:pt>
                <c:pt idx="7">
                  <c:v>0.73</c:v>
                </c:pt>
              </c:numCache>
            </c:numRef>
          </c:val>
          <c:extLst>
            <c:ext xmlns:c16="http://schemas.microsoft.com/office/drawing/2014/chart" uri="{C3380CC4-5D6E-409C-BE32-E72D297353CC}">
              <c16:uniqueId val="{00000000-5AC8-4DAD-A0BC-5E44174878B3}"/>
            </c:ext>
          </c:extLst>
        </c:ser>
        <c:ser>
          <c:idx val="1"/>
          <c:order val="1"/>
          <c:tx>
            <c:strRef>
              <c:f>Sheet1!$C$1</c:f>
              <c:strCache>
                <c:ptCount val="1"/>
                <c:pt idx="0">
                  <c:v>Neutral</c:v>
                </c:pt>
              </c:strCache>
            </c:strRef>
          </c:tx>
          <c:spPr>
            <a:solidFill>
              <a:schemeClr val="bg2"/>
            </a:solidFill>
          </c:spPr>
          <c:invertIfNegative val="0"/>
          <c:dLbls>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Corporate CEOs</c:v>
                </c:pt>
                <c:pt idx="1">
                  <c:v>Large corporations</c:v>
                </c:pt>
                <c:pt idx="3">
                  <c:v>Wealthy shareholders</c:v>
                </c:pt>
                <c:pt idx="4">
                  <c:v>Shareholders</c:v>
                </c:pt>
                <c:pt idx="6">
                  <c:v>Middle-class families</c:v>
                </c:pt>
                <c:pt idx="7">
                  <c:v>Working families</c:v>
                </c:pt>
              </c:strCache>
            </c:strRef>
          </c:cat>
          <c:val>
            <c:numRef>
              <c:f>Sheet1!$C$2:$C$9</c:f>
              <c:numCache>
                <c:formatCode>0%</c:formatCode>
                <c:ptCount val="8"/>
                <c:pt idx="0">
                  <c:v>0.36</c:v>
                </c:pt>
                <c:pt idx="1">
                  <c:v>0.28999999999999998</c:v>
                </c:pt>
                <c:pt idx="3">
                  <c:v>0.36</c:v>
                </c:pt>
                <c:pt idx="4">
                  <c:v>0.43</c:v>
                </c:pt>
                <c:pt idx="6">
                  <c:v>0.2</c:v>
                </c:pt>
                <c:pt idx="7">
                  <c:v>0.2</c:v>
                </c:pt>
              </c:numCache>
            </c:numRef>
          </c:val>
          <c:extLst>
            <c:ext xmlns:c16="http://schemas.microsoft.com/office/drawing/2014/chart" uri="{C3380CC4-5D6E-409C-BE32-E72D297353CC}">
              <c16:uniqueId val="{00000001-5AC8-4DAD-A0BC-5E44174878B3}"/>
            </c:ext>
          </c:extLst>
        </c:ser>
        <c:ser>
          <c:idx val="2"/>
          <c:order val="2"/>
          <c:tx>
            <c:strRef>
              <c:f>Sheet1!$D$1</c:f>
              <c:strCache>
                <c:ptCount val="1"/>
                <c:pt idx="0">
                  <c:v>Unfavorable feelings</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Corporate CEOs</c:v>
                </c:pt>
                <c:pt idx="1">
                  <c:v>Large corporations</c:v>
                </c:pt>
                <c:pt idx="3">
                  <c:v>Wealthy shareholders</c:v>
                </c:pt>
                <c:pt idx="4">
                  <c:v>Shareholders</c:v>
                </c:pt>
                <c:pt idx="6">
                  <c:v>Middle-class families</c:v>
                </c:pt>
                <c:pt idx="7">
                  <c:v>Working families</c:v>
                </c:pt>
              </c:strCache>
            </c:strRef>
          </c:cat>
          <c:val>
            <c:numRef>
              <c:f>Sheet1!$D$2:$D$9</c:f>
              <c:numCache>
                <c:formatCode>0%</c:formatCode>
                <c:ptCount val="8"/>
                <c:pt idx="0">
                  <c:v>0.52</c:v>
                </c:pt>
                <c:pt idx="1">
                  <c:v>0.42</c:v>
                </c:pt>
                <c:pt idx="3">
                  <c:v>0.51</c:v>
                </c:pt>
                <c:pt idx="4">
                  <c:v>0.27</c:v>
                </c:pt>
                <c:pt idx="6">
                  <c:v>0.12</c:v>
                </c:pt>
                <c:pt idx="7">
                  <c:v>7.0000000000000007E-2</c:v>
                </c:pt>
              </c:numCache>
            </c:numRef>
          </c:val>
          <c:extLst>
            <c:ext xmlns:c16="http://schemas.microsoft.com/office/drawing/2014/chart" uri="{C3380CC4-5D6E-409C-BE32-E72D297353CC}">
              <c16:uniqueId val="{00000002-5AC8-4DAD-A0BC-5E44174878B3}"/>
            </c:ext>
          </c:extLst>
        </c:ser>
        <c:dLbls>
          <c:showLegendKey val="0"/>
          <c:showVal val="0"/>
          <c:showCatName val="0"/>
          <c:showSerName val="0"/>
          <c:showPercent val="0"/>
          <c:showBubbleSize val="0"/>
        </c:dLbls>
        <c:gapWidth val="50"/>
        <c:overlap val="100"/>
        <c:axId val="111999616"/>
        <c:axId val="112148864"/>
      </c:barChart>
      <c:catAx>
        <c:axId val="111999616"/>
        <c:scaling>
          <c:orientation val="minMax"/>
        </c:scaling>
        <c:delete val="0"/>
        <c:axPos val="l"/>
        <c:numFmt formatCode="General" sourceLinked="0"/>
        <c:majorTickMark val="none"/>
        <c:minorTickMark val="none"/>
        <c:tickLblPos val="nextTo"/>
        <c:spPr>
          <a:ln>
            <a:noFill/>
          </a:ln>
        </c:spPr>
        <c:txPr>
          <a:bodyPr/>
          <a:lstStyle/>
          <a:p>
            <a:pPr algn="r">
              <a:defRPr sz="1100"/>
            </a:pPr>
            <a:endParaRPr lang="en-US"/>
          </a:p>
        </c:txPr>
        <c:crossAx val="112148864"/>
        <c:crosses val="autoZero"/>
        <c:auto val="1"/>
        <c:lblAlgn val="ctr"/>
        <c:lblOffset val="0"/>
        <c:noMultiLvlLbl val="0"/>
      </c:catAx>
      <c:valAx>
        <c:axId val="112148864"/>
        <c:scaling>
          <c:orientation val="minMax"/>
          <c:max val="1"/>
          <c:min val="0"/>
        </c:scaling>
        <c:delete val="1"/>
        <c:axPos val="b"/>
        <c:numFmt formatCode="0%" sourceLinked="1"/>
        <c:majorTickMark val="out"/>
        <c:minorTickMark val="none"/>
        <c:tickLblPos val="nextTo"/>
        <c:crossAx val="111999616"/>
        <c:crosses val="autoZero"/>
        <c:crossBetween val="between"/>
      </c:valAx>
    </c:plotArea>
    <c:legend>
      <c:legendPos val="t"/>
      <c:layout>
        <c:manualLayout>
          <c:xMode val="edge"/>
          <c:yMode val="edge"/>
          <c:x val="0.3180384862097646"/>
          <c:y val="2.2222222222222223E-2"/>
          <c:w val="0.41264590006619151"/>
          <c:h val="5.9072324292796734E-2"/>
        </c:manualLayout>
      </c:layout>
      <c:overlay val="0"/>
      <c:spPr>
        <a:ln>
          <a:solidFill>
            <a:schemeClr val="tx1">
              <a:lumMod val="65000"/>
              <a:lumOff val="35000"/>
            </a:schemeClr>
          </a:solidFill>
        </a:ln>
      </c:spPr>
      <c:txPr>
        <a:bodyPr/>
        <a:lstStyle/>
        <a:p>
          <a:pPr>
            <a:defRPr sz="9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103117505995205E-2"/>
          <c:y val="3.3011665902731397E-3"/>
          <c:w val="0.97889688249400475"/>
          <c:h val="0.99669883340972687"/>
        </c:manualLayout>
      </c:layout>
      <c:barChart>
        <c:barDir val="bar"/>
        <c:grouping val="clustered"/>
        <c:varyColors val="0"/>
        <c:ser>
          <c:idx val="0"/>
          <c:order val="0"/>
          <c:spPr>
            <a:solidFill>
              <a:srgbClr val="00B050"/>
            </a:solidFill>
          </c:spPr>
          <c:invertIfNegative val="0"/>
          <c:dPt>
            <c:idx val="0"/>
            <c:invertIfNegative val="0"/>
            <c:bubble3D val="0"/>
            <c:spPr>
              <a:solidFill>
                <a:schemeClr val="accent5"/>
              </a:solidFill>
            </c:spPr>
            <c:extLst>
              <c:ext xmlns:c16="http://schemas.microsoft.com/office/drawing/2014/chart" uri="{C3380CC4-5D6E-409C-BE32-E72D297353CC}">
                <c16:uniqueId val="{00000001-045F-4081-84ED-37F805FEDBE4}"/>
              </c:ext>
            </c:extLst>
          </c:dPt>
          <c:dPt>
            <c:idx val="1"/>
            <c:invertIfNegative val="0"/>
            <c:bubble3D val="0"/>
            <c:spPr>
              <a:solidFill>
                <a:srgbClr val="92D050"/>
              </a:solidFill>
            </c:spPr>
            <c:extLst>
              <c:ext xmlns:c16="http://schemas.microsoft.com/office/drawing/2014/chart" uri="{C3380CC4-5D6E-409C-BE32-E72D297353CC}">
                <c16:uniqueId val="{00000003-045F-4081-84ED-37F805FEDBE4}"/>
              </c:ext>
            </c:extLst>
          </c:dPt>
          <c:dPt>
            <c:idx val="2"/>
            <c:invertIfNegative val="0"/>
            <c:bubble3D val="0"/>
            <c:spPr>
              <a:solidFill>
                <a:srgbClr val="92D050"/>
              </a:solidFill>
            </c:spPr>
            <c:extLst>
              <c:ext xmlns:c16="http://schemas.microsoft.com/office/drawing/2014/chart" uri="{C3380CC4-5D6E-409C-BE32-E72D297353CC}">
                <c16:uniqueId val="{00000005-045F-4081-84ED-37F805FEDBE4}"/>
              </c:ext>
            </c:extLst>
          </c:dPt>
          <c:dPt>
            <c:idx val="3"/>
            <c:invertIfNegative val="0"/>
            <c:bubble3D val="0"/>
            <c:spPr>
              <a:solidFill>
                <a:srgbClr val="92D050"/>
              </a:solidFill>
            </c:spPr>
            <c:extLst>
              <c:ext xmlns:c16="http://schemas.microsoft.com/office/drawing/2014/chart" uri="{C3380CC4-5D6E-409C-BE32-E72D297353CC}">
                <c16:uniqueId val="{00000007-045F-4081-84ED-37F805FEDBE4}"/>
              </c:ext>
            </c:extLst>
          </c:dPt>
          <c:dPt>
            <c:idx val="4"/>
            <c:invertIfNegative val="0"/>
            <c:bubble3D val="0"/>
            <c:extLst>
              <c:ext xmlns:c16="http://schemas.microsoft.com/office/drawing/2014/chart" uri="{C3380CC4-5D6E-409C-BE32-E72D297353CC}">
                <c16:uniqueId val="{00000008-045F-4081-84ED-37F805FEDBE4}"/>
              </c:ext>
            </c:extLst>
          </c:dPt>
          <c:dPt>
            <c:idx val="5"/>
            <c:invertIfNegative val="0"/>
            <c:bubble3D val="0"/>
            <c:extLst>
              <c:ext xmlns:c16="http://schemas.microsoft.com/office/drawing/2014/chart" uri="{C3380CC4-5D6E-409C-BE32-E72D297353CC}">
                <c16:uniqueId val="{00000009-045F-4081-84ED-37F805FEDBE4}"/>
              </c:ext>
            </c:extLst>
          </c:dPt>
          <c:dPt>
            <c:idx val="6"/>
            <c:invertIfNegative val="0"/>
            <c:bubble3D val="0"/>
            <c:extLst>
              <c:ext xmlns:c16="http://schemas.microsoft.com/office/drawing/2014/chart" uri="{C3380CC4-5D6E-409C-BE32-E72D297353CC}">
                <c16:uniqueId val="{0000000A-045F-4081-84ED-37F805FEDBE4}"/>
              </c:ext>
            </c:extLst>
          </c:dPt>
          <c:dPt>
            <c:idx val="7"/>
            <c:invertIfNegative val="0"/>
            <c:bubble3D val="0"/>
            <c:spPr>
              <a:solidFill>
                <a:srgbClr val="008A3E"/>
              </a:solidFill>
            </c:spPr>
            <c:extLst>
              <c:ext xmlns:c16="http://schemas.microsoft.com/office/drawing/2014/chart" uri="{C3380CC4-5D6E-409C-BE32-E72D297353CC}">
                <c16:uniqueId val="{0000000C-045F-4081-84ED-37F805FEDBE4}"/>
              </c:ext>
            </c:extLst>
          </c:dPt>
          <c:dPt>
            <c:idx val="8"/>
            <c:invertIfNegative val="0"/>
            <c:bubble3D val="0"/>
            <c:spPr>
              <a:solidFill>
                <a:srgbClr val="008A3E"/>
              </a:solidFill>
            </c:spPr>
            <c:extLst>
              <c:ext xmlns:c16="http://schemas.microsoft.com/office/drawing/2014/chart" uri="{C3380CC4-5D6E-409C-BE32-E72D297353CC}">
                <c16:uniqueId val="{0000000E-045F-4081-84ED-37F805FEDBE4}"/>
              </c:ext>
            </c:extLst>
          </c:dPt>
          <c:dPt>
            <c:idx val="9"/>
            <c:invertIfNegative val="0"/>
            <c:bubble3D val="0"/>
            <c:extLst>
              <c:ext xmlns:c16="http://schemas.microsoft.com/office/drawing/2014/chart" uri="{C3380CC4-5D6E-409C-BE32-E72D297353CC}">
                <c16:uniqueId val="{0000000F-045F-4081-84ED-37F805FEDBE4}"/>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45F-4081-84ED-37F805FEDBE4}"/>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45F-4081-84ED-37F805FEDBE4}"/>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45F-4081-84ED-37F805FEDBE4}"/>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45F-4081-84ED-37F805FEDBE4}"/>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45F-4081-84ED-37F805FEDBE4}"/>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045F-4081-84ED-37F805FEDBE4}"/>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045F-4081-84ED-37F805FEDBE4}"/>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45F-4081-84ED-37F805FEDBE4}"/>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45F-4081-84ED-37F805FEDBE4}"/>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45F-4081-84ED-37F805FEDBE4}"/>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Sheet1!$B$2:$B$10</c:f>
              <c:numCache>
                <c:formatCode>0%</c:formatCode>
                <c:ptCount val="9"/>
                <c:pt idx="0">
                  <c:v>0.08</c:v>
                </c:pt>
                <c:pt idx="1">
                  <c:v>0.16</c:v>
                </c:pt>
                <c:pt idx="2">
                  <c:v>0.16</c:v>
                </c:pt>
                <c:pt idx="3">
                  <c:v>0.19</c:v>
                </c:pt>
                <c:pt idx="4">
                  <c:v>0.26</c:v>
                </c:pt>
                <c:pt idx="5">
                  <c:v>0.34</c:v>
                </c:pt>
                <c:pt idx="6">
                  <c:v>0.35</c:v>
                </c:pt>
                <c:pt idx="7">
                  <c:v>0.54</c:v>
                </c:pt>
                <c:pt idx="8">
                  <c:v>0.61</c:v>
                </c:pt>
              </c:numCache>
            </c:numRef>
          </c:val>
          <c:extLst>
            <c:ext xmlns:c16="http://schemas.microsoft.com/office/drawing/2014/chart" uri="{C3380CC4-5D6E-409C-BE32-E72D297353CC}">
              <c16:uniqueId val="{00000010-045F-4081-84ED-37F805FEDBE4}"/>
            </c:ext>
          </c:extLst>
        </c:ser>
        <c:dLbls>
          <c:showLegendKey val="0"/>
          <c:showVal val="0"/>
          <c:showCatName val="0"/>
          <c:showSerName val="0"/>
          <c:showPercent val="0"/>
          <c:showBubbleSize val="0"/>
        </c:dLbls>
        <c:gapWidth val="81"/>
        <c:axId val="112208128"/>
        <c:axId val="112222208"/>
      </c:barChart>
      <c:catAx>
        <c:axId val="112208128"/>
        <c:scaling>
          <c:orientation val="minMax"/>
        </c:scaling>
        <c:delete val="1"/>
        <c:axPos val="l"/>
        <c:majorTickMark val="none"/>
        <c:minorTickMark val="none"/>
        <c:tickLblPos val="nextTo"/>
        <c:crossAx val="112222208"/>
        <c:crosses val="autoZero"/>
        <c:auto val="1"/>
        <c:lblAlgn val="ctr"/>
        <c:lblOffset val="0"/>
        <c:noMultiLvlLbl val="0"/>
      </c:catAx>
      <c:valAx>
        <c:axId val="112222208"/>
        <c:scaling>
          <c:orientation val="minMax"/>
          <c:max val="1"/>
          <c:min val="0"/>
        </c:scaling>
        <c:delete val="1"/>
        <c:axPos val="b"/>
        <c:numFmt formatCode="0%" sourceLinked="1"/>
        <c:majorTickMark val="out"/>
        <c:minorTickMark val="none"/>
        <c:tickLblPos val="nextTo"/>
        <c:crossAx val="1122081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066070956084685E-3"/>
          <c:y val="4.1256440227775713E-2"/>
          <c:w val="0.99094484784813497"/>
          <c:h val="0.78376435355355745"/>
        </c:manualLayout>
      </c:layout>
      <c:barChart>
        <c:barDir val="col"/>
        <c:grouping val="stacked"/>
        <c:varyColors val="0"/>
        <c:ser>
          <c:idx val="0"/>
          <c:order val="0"/>
          <c:invertIfNegative val="0"/>
          <c:dPt>
            <c:idx val="0"/>
            <c:invertIfNegative val="0"/>
            <c:bubble3D val="0"/>
            <c:spPr>
              <a:solidFill>
                <a:schemeClr val="accent3"/>
              </a:solidFill>
            </c:spPr>
            <c:extLst>
              <c:ext xmlns:c16="http://schemas.microsoft.com/office/drawing/2014/chart" uri="{C3380CC4-5D6E-409C-BE32-E72D297353CC}">
                <c16:uniqueId val="{00000001-D1BB-4FD4-895F-83EB12A6409E}"/>
              </c:ext>
            </c:extLst>
          </c:dPt>
          <c:dPt>
            <c:idx val="3"/>
            <c:invertIfNegative val="0"/>
            <c:bubble3D val="0"/>
            <c:spPr>
              <a:solidFill>
                <a:schemeClr val="accent3"/>
              </a:solidFill>
            </c:spPr>
            <c:extLst>
              <c:ext xmlns:c16="http://schemas.microsoft.com/office/drawing/2014/chart" uri="{C3380CC4-5D6E-409C-BE32-E72D297353CC}">
                <c16:uniqueId val="{00000003-D1BB-4FD4-895F-83EB12A6409E}"/>
              </c:ext>
            </c:extLst>
          </c:dPt>
          <c:dLbls>
            <c:dLbl>
              <c:idx val="0"/>
              <c:layout>
                <c:manualLayout>
                  <c:x val="4.7408527038803362E-3"/>
                  <c:y val="-0.1794667811269208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1BB-4FD4-895F-83EB12A6409E}"/>
                </c:ext>
              </c:extLst>
            </c:dLbl>
            <c:dLbl>
              <c:idx val="2"/>
              <c:layout>
                <c:manualLayout>
                  <c:x val="3.1419595461575503E-3"/>
                  <c:y val="-0.24003747041614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1BB-4FD4-895F-83EB12A6409E}"/>
                </c:ext>
              </c:extLst>
            </c:dLbl>
            <c:dLbl>
              <c:idx val="3"/>
              <c:layout>
                <c:manualLayout>
                  <c:x val="4.6710782405605293E-3"/>
                  <c:y val="-0.1923133601121859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1BB-4FD4-895F-83EB12A6409E}"/>
                </c:ext>
              </c:extLst>
            </c:dLbl>
            <c:dLbl>
              <c:idx val="4"/>
              <c:layout>
                <c:manualLayout>
                  <c:x val="1.5709797730787752E-3"/>
                  <c:y val="-0.341303278247962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1BB-4FD4-895F-83EB12A6409E}"/>
                </c:ext>
              </c:extLst>
            </c:dLbl>
            <c:dLbl>
              <c:idx val="6"/>
              <c:layout>
                <c:manualLayout>
                  <c:x val="-1.557026080186843E-3"/>
                  <c:y val="-0.1917675301052372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1BB-4FD4-895F-83EB12A6409E}"/>
                </c:ext>
              </c:extLst>
            </c:dLbl>
            <c:dLbl>
              <c:idx val="9"/>
              <c:layout>
                <c:manualLayout>
                  <c:x val="0"/>
                  <c:y val="-0.245036288467803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1BB-4FD4-895F-83EB12A6409E}"/>
                </c:ext>
              </c:extLst>
            </c:dLbl>
            <c:spPr>
              <a:noFill/>
              <a:ln>
                <a:noFill/>
              </a:ln>
              <a:effectLst/>
            </c:spPr>
            <c:txPr>
              <a:bodyPr/>
              <a:lstStyle/>
              <a:p>
                <a:pPr>
                  <a:defRPr sz="105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MORE likely to vote for</c:v>
                </c:pt>
                <c:pt idx="1">
                  <c:v>LESS likely to vote for</c:v>
                </c:pt>
                <c:pt idx="3">
                  <c:v>MORE likely to vote for</c:v>
                </c:pt>
                <c:pt idx="4">
                  <c:v>LESS likely to vote for</c:v>
                </c:pt>
              </c:strCache>
            </c:strRef>
          </c:cat>
          <c:val>
            <c:numRef>
              <c:f>Sheet1!$B$2:$F$2</c:f>
              <c:numCache>
                <c:formatCode>General</c:formatCode>
                <c:ptCount val="5"/>
                <c:pt idx="0" formatCode="0%">
                  <c:v>0.28000000000000003</c:v>
                </c:pt>
                <c:pt idx="3" formatCode="0%">
                  <c:v>0.28999999999999998</c:v>
                </c:pt>
              </c:numCache>
            </c:numRef>
          </c:val>
          <c:extLst>
            <c:ext xmlns:c16="http://schemas.microsoft.com/office/drawing/2014/chart" uri="{C3380CC4-5D6E-409C-BE32-E72D297353CC}">
              <c16:uniqueId val="{00000008-D1BB-4FD4-895F-83EB12A6409E}"/>
            </c:ext>
          </c:extLst>
        </c:ser>
        <c:ser>
          <c:idx val="1"/>
          <c:order val="1"/>
          <c:spPr>
            <a:solidFill>
              <a:schemeClr val="accent3"/>
            </a:solidFill>
          </c:spPr>
          <c:invertIfNegative val="0"/>
          <c:dPt>
            <c:idx val="1"/>
            <c:invertIfNegative val="0"/>
            <c:bubble3D val="0"/>
            <c:spPr>
              <a:solidFill>
                <a:schemeClr val="accent1"/>
              </a:solidFill>
            </c:spPr>
            <c:extLst>
              <c:ext xmlns:c16="http://schemas.microsoft.com/office/drawing/2014/chart" uri="{C3380CC4-5D6E-409C-BE32-E72D297353CC}">
                <c16:uniqueId val="{0000000A-D1BB-4FD4-895F-83EB12A6409E}"/>
              </c:ext>
            </c:extLst>
          </c:dPt>
          <c:dPt>
            <c:idx val="4"/>
            <c:invertIfNegative val="0"/>
            <c:bubble3D val="0"/>
            <c:spPr>
              <a:solidFill>
                <a:schemeClr val="accent1"/>
              </a:solidFill>
            </c:spPr>
            <c:extLst>
              <c:ext xmlns:c16="http://schemas.microsoft.com/office/drawing/2014/chart" uri="{C3380CC4-5D6E-409C-BE32-E72D297353CC}">
                <c16:uniqueId val="{0000000C-D1BB-4FD4-895F-83EB12A6409E}"/>
              </c:ext>
            </c:extLst>
          </c:dPt>
          <c:dLbls>
            <c:dLbl>
              <c:idx val="0"/>
              <c:layout>
                <c:manualLayout>
                  <c:x val="0"/>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D1BB-4FD4-895F-83EB12A6409E}"/>
                </c:ext>
              </c:extLst>
            </c:dLbl>
            <c:dLbl>
              <c:idx val="1"/>
              <c:layout>
                <c:manualLayout>
                  <c:x val="9.3560299285963718E-3"/>
                  <c:y val="-0.236286790046991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1BB-4FD4-895F-83EB12A6409E}"/>
                </c:ext>
              </c:extLst>
            </c:dLbl>
            <c:dLbl>
              <c:idx val="3"/>
              <c:layout>
                <c:manualLayout>
                  <c:x val="6.283919092315216E-3"/>
                  <c:y val="-0.243788055891401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1BB-4FD4-895F-83EB12A6409E}"/>
                </c:ext>
              </c:extLst>
            </c:dLbl>
            <c:dLbl>
              <c:idx val="4"/>
              <c:layout>
                <c:manualLayout>
                  <c:x val="8.4782121813931216E-3"/>
                  <c:y val="-0.2787027030050011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1BB-4FD4-895F-83EB12A6409E}"/>
                </c:ext>
              </c:extLst>
            </c:dLbl>
            <c:dLbl>
              <c:idx val="5"/>
              <c:layout>
                <c:manualLayout>
                  <c:x val="4.7129393192363259E-3"/>
                  <c:y val="-0.266291568742915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1BB-4FD4-895F-83EB12A6409E}"/>
                </c:ext>
              </c:extLst>
            </c:dLbl>
            <c:dLbl>
              <c:idx val="7"/>
              <c:layout>
                <c:manualLayout>
                  <c:x val="0"/>
                  <c:y val="-0.237933787352794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D1BB-4FD4-895F-83EB12A6409E}"/>
                </c:ext>
              </c:extLst>
            </c:dLbl>
            <c:dLbl>
              <c:idx val="10"/>
              <c:layout>
                <c:manualLayout>
                  <c:x val="3.1140521603736861E-3"/>
                  <c:y val="-0.216626284007768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1BB-4FD4-895F-83EB12A6409E}"/>
                </c:ext>
              </c:extLst>
            </c:dLbl>
            <c:spPr>
              <a:noFill/>
              <a:ln>
                <a:noFill/>
              </a:ln>
              <a:effectLst/>
            </c:spPr>
            <c:txPr>
              <a:bodyPr/>
              <a:lstStyle/>
              <a:p>
                <a:pPr>
                  <a:defRPr sz="105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MORE likely to vote for</c:v>
                </c:pt>
                <c:pt idx="1">
                  <c:v>LESS likely to vote for</c:v>
                </c:pt>
                <c:pt idx="3">
                  <c:v>MORE likely to vote for</c:v>
                </c:pt>
                <c:pt idx="4">
                  <c:v>LESS likely to vote for</c:v>
                </c:pt>
              </c:strCache>
            </c:strRef>
          </c:cat>
          <c:val>
            <c:numRef>
              <c:f>Sheet1!$B$3:$F$3</c:f>
              <c:numCache>
                <c:formatCode>0%</c:formatCode>
                <c:ptCount val="5"/>
                <c:pt idx="1">
                  <c:v>0.37</c:v>
                </c:pt>
                <c:pt idx="4">
                  <c:v>0.45</c:v>
                </c:pt>
              </c:numCache>
            </c:numRef>
          </c:val>
          <c:extLst>
            <c:ext xmlns:c16="http://schemas.microsoft.com/office/drawing/2014/chart" uri="{C3380CC4-5D6E-409C-BE32-E72D297353CC}">
              <c16:uniqueId val="{00000012-D1BB-4FD4-895F-83EB12A6409E}"/>
            </c:ext>
          </c:extLst>
        </c:ser>
        <c:dLbls>
          <c:showLegendKey val="0"/>
          <c:showVal val="0"/>
          <c:showCatName val="0"/>
          <c:showSerName val="0"/>
          <c:showPercent val="0"/>
          <c:showBubbleSize val="0"/>
        </c:dLbls>
        <c:gapWidth val="73"/>
        <c:overlap val="100"/>
        <c:axId val="112386816"/>
        <c:axId val="112388352"/>
      </c:barChart>
      <c:catAx>
        <c:axId val="112386816"/>
        <c:scaling>
          <c:orientation val="minMax"/>
        </c:scaling>
        <c:delete val="0"/>
        <c:axPos val="b"/>
        <c:numFmt formatCode="General" sourceLinked="0"/>
        <c:majorTickMark val="none"/>
        <c:minorTickMark val="none"/>
        <c:tickLblPos val="nextTo"/>
        <c:spPr>
          <a:ln>
            <a:noFill/>
          </a:ln>
        </c:spPr>
        <c:txPr>
          <a:bodyPr/>
          <a:lstStyle/>
          <a:p>
            <a:pPr>
              <a:defRPr sz="1100" b="1"/>
            </a:pPr>
            <a:endParaRPr lang="en-US"/>
          </a:p>
        </c:txPr>
        <c:crossAx val="112388352"/>
        <c:crosses val="autoZero"/>
        <c:auto val="1"/>
        <c:lblAlgn val="ctr"/>
        <c:lblOffset val="0"/>
        <c:noMultiLvlLbl val="0"/>
      </c:catAx>
      <c:valAx>
        <c:axId val="112388352"/>
        <c:scaling>
          <c:orientation val="minMax"/>
          <c:max val="0.70000000000000007"/>
          <c:min val="0"/>
        </c:scaling>
        <c:delete val="1"/>
        <c:axPos val="l"/>
        <c:numFmt formatCode="0%" sourceLinked="1"/>
        <c:majorTickMark val="out"/>
        <c:minorTickMark val="none"/>
        <c:tickLblPos val="nextTo"/>
        <c:crossAx val="1123868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chemeClr val="accent1"/>
            </a:solidFill>
          </c:spPr>
          <c:invertIfNegative val="0"/>
          <c:dLbls>
            <c:dLbl>
              <c:idx val="0"/>
              <c:layout>
                <c:manualLayout>
                  <c:x val="0"/>
                  <c:y val="3.0004683802018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540-4633-9C5A-6FEFADC5C894}"/>
                </c:ext>
              </c:extLst>
            </c:dLbl>
            <c:dLbl>
              <c:idx val="3"/>
              <c:layout>
                <c:manualLayout>
                  <c:x val="0"/>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40-4633-9C5A-6FEFADC5C894}"/>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Progressive</c:v>
                </c:pt>
                <c:pt idx="1">
                  <c:v>Conservative</c:v>
                </c:pt>
                <c:pt idx="3">
                  <c:v>Progressive</c:v>
                </c:pt>
                <c:pt idx="4">
                  <c:v>Conservative</c:v>
                </c:pt>
              </c:strCache>
            </c:strRef>
          </c:cat>
          <c:val>
            <c:numRef>
              <c:f>Sheet1!$B$2:$F$2</c:f>
              <c:numCache>
                <c:formatCode>General</c:formatCode>
                <c:ptCount val="5"/>
                <c:pt idx="0" formatCode="0%">
                  <c:v>0.37</c:v>
                </c:pt>
                <c:pt idx="3" formatCode="0%">
                  <c:v>0.28999999999999998</c:v>
                </c:pt>
              </c:numCache>
            </c:numRef>
          </c:val>
          <c:extLst>
            <c:ext xmlns:c16="http://schemas.microsoft.com/office/drawing/2014/chart" uri="{C3380CC4-5D6E-409C-BE32-E72D297353CC}">
              <c16:uniqueId val="{00000002-1540-4633-9C5A-6FEFADC5C894}"/>
            </c:ext>
          </c:extLst>
        </c:ser>
        <c:ser>
          <c:idx val="1"/>
          <c:order val="1"/>
          <c:spPr>
            <a:solidFill>
              <a:schemeClr val="accent2"/>
            </a:solidFill>
          </c:spPr>
          <c:invertIfNegative val="0"/>
          <c:dLbls>
            <c:dLbl>
              <c:idx val="0"/>
              <c:layout>
                <c:manualLayout>
                  <c:x val="8.5094361137064896E-5"/>
                  <c:y val="3.0004388480327736E-2"/>
                </c:manualLayout>
              </c:layout>
              <c:spPr/>
              <c:txPr>
                <a:bodyPr/>
                <a:lstStyle/>
                <a:p>
                  <a:pPr>
                    <a:defRPr sz="90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540-4633-9C5A-6FEFADC5C894}"/>
                </c:ext>
              </c:extLst>
            </c:dLbl>
            <c:dLbl>
              <c:idx val="3"/>
              <c:layout>
                <c:manualLayout>
                  <c:x val="0"/>
                  <c:y val="3.37552692772711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540-4633-9C5A-6FEFADC5C894}"/>
                </c:ext>
              </c:extLst>
            </c:dLbl>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Progressive</c:v>
                </c:pt>
                <c:pt idx="1">
                  <c:v>Conservative</c:v>
                </c:pt>
                <c:pt idx="3">
                  <c:v>Progressive</c:v>
                </c:pt>
                <c:pt idx="4">
                  <c:v>Conservative</c:v>
                </c:pt>
              </c:strCache>
            </c:strRef>
          </c:cat>
          <c:val>
            <c:numRef>
              <c:f>Sheet1!$B$3:$F$3</c:f>
              <c:numCache>
                <c:formatCode>General</c:formatCode>
                <c:ptCount val="5"/>
                <c:pt idx="0" formatCode="0%">
                  <c:v>0.13</c:v>
                </c:pt>
                <c:pt idx="3" formatCode="0%">
                  <c:v>0.17</c:v>
                </c:pt>
              </c:numCache>
            </c:numRef>
          </c:val>
          <c:extLst>
            <c:ext xmlns:c16="http://schemas.microsoft.com/office/drawing/2014/chart" uri="{C3380CC4-5D6E-409C-BE32-E72D297353CC}">
              <c16:uniqueId val="{00000005-1540-4633-9C5A-6FEFADC5C894}"/>
            </c:ext>
          </c:extLst>
        </c:ser>
        <c:ser>
          <c:idx val="2"/>
          <c:order val="2"/>
          <c:spPr>
            <a:solidFill>
              <a:schemeClr val="accent3"/>
            </a:solidFill>
          </c:spPr>
          <c:invertIfNegative val="0"/>
          <c:dLbls>
            <c:dLbl>
              <c:idx val="1"/>
              <c:layout>
                <c:manualLayout>
                  <c:x val="0"/>
                  <c:y val="2.25035128515140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540-4633-9C5A-6FEFADC5C894}"/>
                </c:ext>
              </c:extLst>
            </c:dLbl>
            <c:dLbl>
              <c:idx val="4"/>
              <c:layout>
                <c:manualLayout>
                  <c:x val="-1.1321471357061513E-16"/>
                  <c:y val="2.6254098326766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540-4633-9C5A-6FEFADC5C894}"/>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Progressive</c:v>
                </c:pt>
                <c:pt idx="1">
                  <c:v>Conservative</c:v>
                </c:pt>
                <c:pt idx="3">
                  <c:v>Progressive</c:v>
                </c:pt>
                <c:pt idx="4">
                  <c:v>Conservative</c:v>
                </c:pt>
              </c:strCache>
            </c:strRef>
          </c:cat>
          <c:val>
            <c:numRef>
              <c:f>Sheet1!$B$4:$F$4</c:f>
              <c:numCache>
                <c:formatCode>0%</c:formatCode>
                <c:ptCount val="5"/>
                <c:pt idx="1">
                  <c:v>0.23</c:v>
                </c:pt>
                <c:pt idx="4">
                  <c:v>0.2</c:v>
                </c:pt>
              </c:numCache>
            </c:numRef>
          </c:val>
          <c:extLst>
            <c:ext xmlns:c16="http://schemas.microsoft.com/office/drawing/2014/chart" uri="{C3380CC4-5D6E-409C-BE32-E72D297353CC}">
              <c16:uniqueId val="{00000008-1540-4633-9C5A-6FEFADC5C894}"/>
            </c:ext>
          </c:extLst>
        </c:ser>
        <c:ser>
          <c:idx val="3"/>
          <c:order val="3"/>
          <c:spPr>
            <a:solidFill>
              <a:schemeClr val="accent4"/>
            </a:solidFill>
          </c:spPr>
          <c:invertIfNegative val="0"/>
          <c:dLbls>
            <c:dLbl>
              <c:idx val="1"/>
              <c:layout>
                <c:manualLayout>
                  <c:x val="1.5438548377724631E-3"/>
                  <c:y val="2.25032175298230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540-4633-9C5A-6FEFADC5C894}"/>
                </c:ext>
              </c:extLst>
            </c:dLbl>
            <c:dLbl>
              <c:idx val="4"/>
              <c:layout>
                <c:manualLayout>
                  <c:x val="-1.1321471357061513E-16"/>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540-4633-9C5A-6FEFADC5C894}"/>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Progressive</c:v>
                </c:pt>
                <c:pt idx="1">
                  <c:v>Conservative</c:v>
                </c:pt>
                <c:pt idx="3">
                  <c:v>Progressive</c:v>
                </c:pt>
                <c:pt idx="4">
                  <c:v>Conservative</c:v>
                </c:pt>
              </c:strCache>
            </c:strRef>
          </c:cat>
          <c:val>
            <c:numRef>
              <c:f>Sheet1!$B$5:$F$5</c:f>
              <c:numCache>
                <c:formatCode>0%</c:formatCode>
                <c:ptCount val="5"/>
                <c:pt idx="1">
                  <c:v>0.11</c:v>
                </c:pt>
                <c:pt idx="4">
                  <c:v>0.14000000000000001</c:v>
                </c:pt>
              </c:numCache>
            </c:numRef>
          </c:val>
          <c:extLst>
            <c:ext xmlns:c16="http://schemas.microsoft.com/office/drawing/2014/chart" uri="{C3380CC4-5D6E-409C-BE32-E72D297353CC}">
              <c16:uniqueId val="{0000000B-1540-4633-9C5A-6FEFADC5C894}"/>
            </c:ext>
          </c:extLst>
        </c:ser>
        <c:dLbls>
          <c:showLegendKey val="0"/>
          <c:showVal val="0"/>
          <c:showCatName val="0"/>
          <c:showSerName val="0"/>
          <c:showPercent val="0"/>
          <c:showBubbleSize val="0"/>
        </c:dLbls>
        <c:gapWidth val="138"/>
        <c:overlap val="100"/>
        <c:axId val="114923392"/>
        <c:axId val="114924928"/>
      </c:barChart>
      <c:catAx>
        <c:axId val="114923392"/>
        <c:scaling>
          <c:orientation val="minMax"/>
        </c:scaling>
        <c:delete val="0"/>
        <c:axPos val="b"/>
        <c:numFmt formatCode="General" sourceLinked="0"/>
        <c:majorTickMark val="none"/>
        <c:minorTickMark val="none"/>
        <c:tickLblPos val="nextTo"/>
        <c:spPr>
          <a:ln>
            <a:noFill/>
          </a:ln>
        </c:spPr>
        <c:txPr>
          <a:bodyPr/>
          <a:lstStyle/>
          <a:p>
            <a:pPr>
              <a:defRPr sz="1100" b="1"/>
            </a:pPr>
            <a:endParaRPr lang="en-US"/>
          </a:p>
        </c:txPr>
        <c:crossAx val="114924928"/>
        <c:crosses val="autoZero"/>
        <c:auto val="1"/>
        <c:lblAlgn val="ctr"/>
        <c:lblOffset val="0"/>
        <c:noMultiLvlLbl val="0"/>
      </c:catAx>
      <c:valAx>
        <c:axId val="114924928"/>
        <c:scaling>
          <c:orientation val="minMax"/>
          <c:max val="0.8"/>
          <c:min val="0"/>
        </c:scaling>
        <c:delete val="1"/>
        <c:axPos val="l"/>
        <c:numFmt formatCode="0%" sourceLinked="1"/>
        <c:majorTickMark val="out"/>
        <c:minorTickMark val="none"/>
        <c:tickLblPos val="nextTo"/>
        <c:crossAx val="114923392"/>
        <c:crosses val="autoZero"/>
        <c:crossBetween val="between"/>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4503693730532023E-5"/>
          <c:y val="9.3592641197628071E-2"/>
          <c:w val="0.96574542623588944"/>
          <c:h val="0.90640735880237189"/>
        </c:manualLayout>
      </c:layout>
      <c:barChart>
        <c:barDir val="bar"/>
        <c:grouping val="stacked"/>
        <c:varyColors val="0"/>
        <c:ser>
          <c:idx val="0"/>
          <c:order val="0"/>
          <c:tx>
            <c:strRef>
              <c:f>Sheet1!$B$1</c:f>
              <c:strCache>
                <c:ptCount val="1"/>
                <c:pt idx="0">
                  <c:v>Less likely to vote for candidate taking this position</c:v>
                </c:pt>
              </c:strCache>
            </c:strRef>
          </c:tx>
          <c:spPr>
            <a:solidFill>
              <a:schemeClr val="accent3"/>
            </a:solidFill>
          </c:spPr>
          <c:invertIfNegative val="0"/>
          <c:dLbls>
            <c:numFmt formatCode="#%;#%;0" sourceLinked="0"/>
            <c:spPr>
              <a:noFill/>
              <a:ln>
                <a:noFill/>
              </a:ln>
              <a:effectLst/>
            </c:spPr>
            <c:txPr>
              <a:bodyPr/>
              <a:lstStyle/>
              <a:p>
                <a:pPr>
                  <a:defRPr sz="900" b="1">
                    <a:solidFill>
                      <a:schemeClr val="bg1"/>
                    </a:solidFill>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Sheet1!$B$2:$B$8</c:f>
              <c:numCache>
                <c:formatCode>0%</c:formatCode>
                <c:ptCount val="7"/>
                <c:pt idx="0">
                  <c:v>-0.33</c:v>
                </c:pt>
                <c:pt idx="1">
                  <c:v>-0.18</c:v>
                </c:pt>
                <c:pt idx="2">
                  <c:v>-0.25</c:v>
                </c:pt>
                <c:pt idx="3">
                  <c:v>-0.19</c:v>
                </c:pt>
                <c:pt idx="4">
                  <c:v>-0.13</c:v>
                </c:pt>
                <c:pt idx="5">
                  <c:v>-0.11</c:v>
                </c:pt>
                <c:pt idx="6">
                  <c:v>-0.1</c:v>
                </c:pt>
              </c:numCache>
            </c:numRef>
          </c:val>
          <c:extLst>
            <c:ext xmlns:c16="http://schemas.microsoft.com/office/drawing/2014/chart" uri="{C3380CC4-5D6E-409C-BE32-E72D297353CC}">
              <c16:uniqueId val="{00000000-8C31-4D59-AC60-0F17C904820E}"/>
            </c:ext>
          </c:extLst>
        </c:ser>
        <c:ser>
          <c:idx val="1"/>
          <c:order val="1"/>
          <c:tx>
            <c:strRef>
              <c:f>Sheet1!$C$1</c:f>
              <c:strCache>
                <c:ptCount val="1"/>
                <c:pt idx="0">
                  <c:v>More likely to vote for candidate taking this position</c:v>
                </c:pt>
              </c:strCache>
            </c:strRef>
          </c:tx>
          <c:spPr>
            <a:solidFill>
              <a:schemeClr val="accent1"/>
            </a:solidFill>
          </c:spPr>
          <c:invertIfNegative val="0"/>
          <c:dLbls>
            <c:spPr>
              <a:noFill/>
              <a:ln>
                <a:noFill/>
              </a:ln>
              <a:effectLst/>
            </c:spPr>
            <c:txPr>
              <a:bodyPr/>
              <a:lstStyle/>
              <a:p>
                <a:pPr>
                  <a:defRPr sz="900" b="1">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Sheet1!$C$2:$C$8</c:f>
              <c:numCache>
                <c:formatCode>0%</c:formatCode>
                <c:ptCount val="7"/>
                <c:pt idx="0">
                  <c:v>0.43</c:v>
                </c:pt>
                <c:pt idx="1">
                  <c:v>0.53</c:v>
                </c:pt>
                <c:pt idx="2">
                  <c:v>0.54</c:v>
                </c:pt>
                <c:pt idx="3">
                  <c:v>0.57999999999999996</c:v>
                </c:pt>
                <c:pt idx="4">
                  <c:v>0.64</c:v>
                </c:pt>
                <c:pt idx="5">
                  <c:v>0.68</c:v>
                </c:pt>
                <c:pt idx="6">
                  <c:v>0.69</c:v>
                </c:pt>
              </c:numCache>
            </c:numRef>
          </c:val>
          <c:extLst>
            <c:ext xmlns:c16="http://schemas.microsoft.com/office/drawing/2014/chart" uri="{C3380CC4-5D6E-409C-BE32-E72D297353CC}">
              <c16:uniqueId val="{00000001-8C31-4D59-AC60-0F17C904820E}"/>
            </c:ext>
          </c:extLst>
        </c:ser>
        <c:dLbls>
          <c:showLegendKey val="0"/>
          <c:showVal val="0"/>
          <c:showCatName val="0"/>
          <c:showSerName val="0"/>
          <c:showPercent val="0"/>
          <c:showBubbleSize val="0"/>
        </c:dLbls>
        <c:gapWidth val="148"/>
        <c:overlap val="100"/>
        <c:axId val="114647040"/>
        <c:axId val="114648576"/>
      </c:barChart>
      <c:catAx>
        <c:axId val="114647040"/>
        <c:scaling>
          <c:orientation val="minMax"/>
        </c:scaling>
        <c:delete val="1"/>
        <c:axPos val="l"/>
        <c:majorTickMark val="out"/>
        <c:minorTickMark val="none"/>
        <c:tickLblPos val="nextTo"/>
        <c:crossAx val="114648576"/>
        <c:crosses val="autoZero"/>
        <c:auto val="1"/>
        <c:lblAlgn val="ctr"/>
        <c:lblOffset val="100"/>
        <c:noMultiLvlLbl val="0"/>
      </c:catAx>
      <c:valAx>
        <c:axId val="114648576"/>
        <c:scaling>
          <c:orientation val="minMax"/>
          <c:max val="0.8"/>
          <c:min val="-0.60000000000000009"/>
        </c:scaling>
        <c:delete val="1"/>
        <c:axPos val="b"/>
        <c:numFmt formatCode="0%" sourceLinked="1"/>
        <c:majorTickMark val="out"/>
        <c:minorTickMark val="none"/>
        <c:tickLblPos val="nextTo"/>
        <c:crossAx val="114647040"/>
        <c:crosses val="autoZero"/>
        <c:crossBetween val="between"/>
      </c:valAx>
    </c:plotArea>
    <c:legend>
      <c:legendPos val="t"/>
      <c:layout>
        <c:manualLayout>
          <c:xMode val="edge"/>
          <c:yMode val="edge"/>
          <c:x val="3.9630428734088834E-2"/>
          <c:y val="1.9230769230769232E-2"/>
          <c:w val="0.79021240327036291"/>
          <c:h val="4.9226936910663946E-2"/>
        </c:manualLayout>
      </c:layout>
      <c:overlay val="0"/>
      <c:spPr>
        <a:ln>
          <a:solidFill>
            <a:schemeClr val="tx1">
              <a:lumMod val="65000"/>
              <a:lumOff val="35000"/>
            </a:schemeClr>
          </a:solidFill>
        </a:ln>
      </c:spPr>
      <c:txPr>
        <a:bodyPr/>
        <a:lstStyle/>
        <a:p>
          <a:pPr>
            <a:defRPr sz="9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953501741730171E-2"/>
          <c:y val="8.139027570451024E-2"/>
          <c:w val="0.91025776722177132"/>
          <c:h val="0.91228091157826396"/>
        </c:manualLayout>
      </c:layout>
      <c:barChart>
        <c:barDir val="bar"/>
        <c:grouping val="stacked"/>
        <c:varyColors val="0"/>
        <c:ser>
          <c:idx val="0"/>
          <c:order val="0"/>
          <c:spPr>
            <a:solidFill>
              <a:schemeClr val="accent3"/>
            </a:solidFill>
          </c:spPr>
          <c:invertIfNegative val="0"/>
          <c:dLbls>
            <c:dLbl>
              <c:idx val="0"/>
              <c:layout>
                <c:manualLayout>
                  <c:x val="0.17319722404775034"/>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09-4E14-81D1-2124570F1098}"/>
                </c:ext>
              </c:extLst>
            </c:dLbl>
            <c:dLbl>
              <c:idx val="1"/>
              <c:layout>
                <c:manualLayout>
                  <c:x val="0.2284411662009121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09-4E14-81D1-2124570F1098}"/>
                </c:ext>
              </c:extLst>
            </c:dLbl>
            <c:spPr>
              <a:noFill/>
              <a:ln>
                <a:noFill/>
              </a:ln>
              <a:effectLst/>
            </c:spPr>
            <c:txPr>
              <a:bodyPr/>
              <a:lstStyle/>
              <a:p>
                <a:pPr>
                  <a:defRPr sz="105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Sheet1!$B$2:$B$3</c:f>
              <c:numCache>
                <c:formatCode>0%</c:formatCode>
                <c:ptCount val="2"/>
                <c:pt idx="0">
                  <c:v>0.33</c:v>
                </c:pt>
                <c:pt idx="1">
                  <c:v>0.46</c:v>
                </c:pt>
              </c:numCache>
            </c:numRef>
          </c:val>
          <c:extLst>
            <c:ext xmlns:c16="http://schemas.microsoft.com/office/drawing/2014/chart" uri="{C3380CC4-5D6E-409C-BE32-E72D297353CC}">
              <c16:uniqueId val="{00000002-B109-4E14-81D1-2124570F1098}"/>
            </c:ext>
          </c:extLst>
        </c:ser>
        <c:ser>
          <c:idx val="1"/>
          <c:order val="1"/>
          <c:spPr>
            <a:solidFill>
              <a:schemeClr val="accent4"/>
            </a:solidFill>
          </c:spPr>
          <c:invertIfNegative val="0"/>
          <c:dLbls>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Sheet1!$C$2:$C$3</c:f>
              <c:numCache>
                <c:formatCode>General</c:formatCode>
                <c:ptCount val="2"/>
              </c:numCache>
            </c:numRef>
          </c:val>
          <c:extLst>
            <c:ext xmlns:c16="http://schemas.microsoft.com/office/drawing/2014/chart" uri="{C3380CC4-5D6E-409C-BE32-E72D297353CC}">
              <c16:uniqueId val="{00000003-B109-4E14-81D1-2124570F1098}"/>
            </c:ext>
          </c:extLst>
        </c:ser>
        <c:ser>
          <c:idx val="2"/>
          <c:order val="2"/>
          <c:spPr>
            <a:solidFill>
              <a:schemeClr val="accent5"/>
            </a:solidFill>
          </c:spPr>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Sheet1!$D$2:$D$3</c:f>
              <c:numCache>
                <c:formatCode>General</c:formatCode>
                <c:ptCount val="2"/>
              </c:numCache>
            </c:numRef>
          </c:val>
          <c:extLst>
            <c:ext xmlns:c16="http://schemas.microsoft.com/office/drawing/2014/chart" uri="{C3380CC4-5D6E-409C-BE32-E72D297353CC}">
              <c16:uniqueId val="{00000004-B109-4E14-81D1-2124570F1098}"/>
            </c:ext>
          </c:extLst>
        </c:ser>
        <c:ser>
          <c:idx val="3"/>
          <c:order val="3"/>
          <c:spPr>
            <a:solidFill>
              <a:schemeClr val="accent1"/>
            </a:solidFill>
          </c:spPr>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Sheet1!$E$2:$E$3</c:f>
              <c:numCache>
                <c:formatCode>General</c:formatCode>
                <c:ptCount val="2"/>
              </c:numCache>
            </c:numRef>
          </c:val>
          <c:extLst>
            <c:ext xmlns:c16="http://schemas.microsoft.com/office/drawing/2014/chart" uri="{C3380CC4-5D6E-409C-BE32-E72D297353CC}">
              <c16:uniqueId val="{00000005-B109-4E14-81D1-2124570F1098}"/>
            </c:ext>
          </c:extLst>
        </c:ser>
        <c:ser>
          <c:idx val="4"/>
          <c:order val="4"/>
          <c:spPr>
            <a:solidFill>
              <a:schemeClr val="accent1"/>
            </a:solidFill>
          </c:spPr>
          <c:invertIfNegative val="0"/>
          <c:val>
            <c:numRef>
              <c:f>Sheet1!$F$2:$F$3</c:f>
              <c:numCache>
                <c:formatCode>General</c:formatCode>
                <c:ptCount val="2"/>
              </c:numCache>
            </c:numRef>
          </c:val>
          <c:extLst>
            <c:ext xmlns:c16="http://schemas.microsoft.com/office/drawing/2014/chart" uri="{C3380CC4-5D6E-409C-BE32-E72D297353CC}">
              <c16:uniqueId val="{00000006-B109-4E14-81D1-2124570F1098}"/>
            </c:ext>
          </c:extLst>
        </c:ser>
        <c:dLbls>
          <c:showLegendKey val="0"/>
          <c:showVal val="0"/>
          <c:showCatName val="0"/>
          <c:showSerName val="0"/>
          <c:showPercent val="0"/>
          <c:showBubbleSize val="0"/>
        </c:dLbls>
        <c:gapWidth val="390"/>
        <c:overlap val="100"/>
        <c:axId val="114815360"/>
        <c:axId val="114816896"/>
      </c:barChart>
      <c:catAx>
        <c:axId val="114815360"/>
        <c:scaling>
          <c:orientation val="minMax"/>
        </c:scaling>
        <c:delete val="1"/>
        <c:axPos val="l"/>
        <c:numFmt formatCode="General" sourceLinked="1"/>
        <c:majorTickMark val="none"/>
        <c:minorTickMark val="none"/>
        <c:tickLblPos val="nextTo"/>
        <c:crossAx val="114816896"/>
        <c:crosses val="autoZero"/>
        <c:auto val="1"/>
        <c:lblAlgn val="ctr"/>
        <c:lblOffset val="0"/>
        <c:noMultiLvlLbl val="0"/>
      </c:catAx>
      <c:valAx>
        <c:axId val="114816896"/>
        <c:scaling>
          <c:orientation val="minMax"/>
          <c:max val="1"/>
          <c:min val="0"/>
        </c:scaling>
        <c:delete val="1"/>
        <c:axPos val="b"/>
        <c:numFmt formatCode="0%" sourceLinked="1"/>
        <c:majorTickMark val="out"/>
        <c:minorTickMark val="none"/>
        <c:tickLblPos val="nextTo"/>
        <c:crossAx val="1148153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618018818026596"/>
          <c:y val="0.15068212306794987"/>
          <c:w val="0.72237298036660058"/>
          <c:h val="0.81072605487449634"/>
        </c:manualLayout>
      </c:layout>
      <c:barChart>
        <c:barDir val="bar"/>
        <c:grouping val="stacked"/>
        <c:varyColors val="0"/>
        <c:ser>
          <c:idx val="0"/>
          <c:order val="0"/>
          <c:tx>
            <c:strRef>
              <c:f>Sheet1!$B$1</c:f>
              <c:strCache>
                <c:ptCount val="1"/>
                <c:pt idx="0">
                  <c:v>Favorable feelings</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New federal tax law passed by Republicans</c:v>
                </c:pt>
                <c:pt idx="1">
                  <c:v>New federal tax law signed by President Trump</c:v>
                </c:pt>
              </c:strCache>
            </c:strRef>
          </c:cat>
          <c:val>
            <c:numRef>
              <c:f>Sheet1!$B$2:$B$3</c:f>
              <c:numCache>
                <c:formatCode>0%</c:formatCode>
                <c:ptCount val="2"/>
                <c:pt idx="0">
                  <c:v>0.39</c:v>
                </c:pt>
                <c:pt idx="1">
                  <c:v>0.42</c:v>
                </c:pt>
              </c:numCache>
            </c:numRef>
          </c:val>
          <c:extLst>
            <c:ext xmlns:c16="http://schemas.microsoft.com/office/drawing/2014/chart" uri="{C3380CC4-5D6E-409C-BE32-E72D297353CC}">
              <c16:uniqueId val="{00000000-ACE0-4FA3-BAF8-82F704F0048D}"/>
            </c:ext>
          </c:extLst>
        </c:ser>
        <c:ser>
          <c:idx val="1"/>
          <c:order val="1"/>
          <c:tx>
            <c:strRef>
              <c:f>Sheet1!$C$1</c:f>
              <c:strCache>
                <c:ptCount val="1"/>
                <c:pt idx="0">
                  <c:v>Neutral</c:v>
                </c:pt>
              </c:strCache>
            </c:strRef>
          </c:tx>
          <c:spPr>
            <a:solidFill>
              <a:schemeClr val="bg2"/>
            </a:solidFill>
          </c:spPr>
          <c:invertIfNegative val="0"/>
          <c:dLbls>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New federal tax law passed by Republicans</c:v>
                </c:pt>
                <c:pt idx="1">
                  <c:v>New federal tax law signed by President Trump</c:v>
                </c:pt>
              </c:strCache>
            </c:strRef>
          </c:cat>
          <c:val>
            <c:numRef>
              <c:f>Sheet1!$C$2:$C$3</c:f>
              <c:numCache>
                <c:formatCode>0%</c:formatCode>
                <c:ptCount val="2"/>
                <c:pt idx="0">
                  <c:v>0.22</c:v>
                </c:pt>
                <c:pt idx="1">
                  <c:v>0.19</c:v>
                </c:pt>
              </c:numCache>
            </c:numRef>
          </c:val>
          <c:extLst>
            <c:ext xmlns:c16="http://schemas.microsoft.com/office/drawing/2014/chart" uri="{C3380CC4-5D6E-409C-BE32-E72D297353CC}">
              <c16:uniqueId val="{00000001-ACE0-4FA3-BAF8-82F704F0048D}"/>
            </c:ext>
          </c:extLst>
        </c:ser>
        <c:ser>
          <c:idx val="2"/>
          <c:order val="2"/>
          <c:tx>
            <c:strRef>
              <c:f>Sheet1!$D$1</c:f>
              <c:strCache>
                <c:ptCount val="1"/>
                <c:pt idx="0">
                  <c:v>Unfavorable feelings</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New federal tax law passed by Republicans</c:v>
                </c:pt>
                <c:pt idx="1">
                  <c:v>New federal tax law signed by President Trump</c:v>
                </c:pt>
              </c:strCache>
            </c:strRef>
          </c:cat>
          <c:val>
            <c:numRef>
              <c:f>Sheet1!$D$2:$D$3</c:f>
              <c:numCache>
                <c:formatCode>0%</c:formatCode>
                <c:ptCount val="2"/>
                <c:pt idx="0">
                  <c:v>0.39</c:v>
                </c:pt>
                <c:pt idx="1">
                  <c:v>0.39</c:v>
                </c:pt>
              </c:numCache>
            </c:numRef>
          </c:val>
          <c:extLst>
            <c:ext xmlns:c16="http://schemas.microsoft.com/office/drawing/2014/chart" uri="{C3380CC4-5D6E-409C-BE32-E72D297353CC}">
              <c16:uniqueId val="{00000002-ACE0-4FA3-BAF8-82F704F0048D}"/>
            </c:ext>
          </c:extLst>
        </c:ser>
        <c:dLbls>
          <c:showLegendKey val="0"/>
          <c:showVal val="0"/>
          <c:showCatName val="0"/>
          <c:showSerName val="0"/>
          <c:showPercent val="0"/>
          <c:showBubbleSize val="0"/>
        </c:dLbls>
        <c:gapWidth val="171"/>
        <c:overlap val="100"/>
        <c:axId val="6152576"/>
        <c:axId val="6154112"/>
      </c:barChart>
      <c:catAx>
        <c:axId val="6152576"/>
        <c:scaling>
          <c:orientation val="minMax"/>
        </c:scaling>
        <c:delete val="0"/>
        <c:axPos val="l"/>
        <c:numFmt formatCode="General" sourceLinked="0"/>
        <c:majorTickMark val="out"/>
        <c:minorTickMark val="none"/>
        <c:tickLblPos val="nextTo"/>
        <c:spPr>
          <a:ln>
            <a:noFill/>
          </a:ln>
        </c:spPr>
        <c:txPr>
          <a:bodyPr/>
          <a:lstStyle/>
          <a:p>
            <a:pPr algn="r">
              <a:defRPr sz="1100"/>
            </a:pPr>
            <a:endParaRPr lang="en-US"/>
          </a:p>
        </c:txPr>
        <c:crossAx val="6154112"/>
        <c:crosses val="autoZero"/>
        <c:auto val="1"/>
        <c:lblAlgn val="ctr"/>
        <c:lblOffset val="0"/>
        <c:noMultiLvlLbl val="0"/>
      </c:catAx>
      <c:valAx>
        <c:axId val="6154112"/>
        <c:scaling>
          <c:orientation val="minMax"/>
          <c:max val="1"/>
          <c:min val="0"/>
        </c:scaling>
        <c:delete val="1"/>
        <c:axPos val="b"/>
        <c:numFmt formatCode="0%" sourceLinked="1"/>
        <c:majorTickMark val="out"/>
        <c:minorTickMark val="none"/>
        <c:tickLblPos val="nextTo"/>
        <c:crossAx val="6152576"/>
        <c:crosses val="autoZero"/>
        <c:crossBetween val="between"/>
      </c:valAx>
    </c:plotArea>
    <c:legend>
      <c:legendPos val="t"/>
      <c:layout>
        <c:manualLayout>
          <c:xMode val="edge"/>
          <c:yMode val="edge"/>
          <c:x val="0.3180384862097646"/>
          <c:y val="2.2222222222222223E-2"/>
          <c:w val="0.41264590006619151"/>
          <c:h val="5.9072324292796734E-2"/>
        </c:manualLayout>
      </c:layout>
      <c:overlay val="0"/>
      <c:spPr>
        <a:ln>
          <a:solidFill>
            <a:schemeClr val="tx1">
              <a:lumMod val="65000"/>
              <a:lumOff val="35000"/>
            </a:schemeClr>
          </a:solidFill>
        </a:ln>
      </c:spPr>
      <c:txPr>
        <a:bodyPr/>
        <a:lstStyle/>
        <a:p>
          <a:pPr>
            <a:defRPr sz="9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2420951593221725E-2"/>
          <c:y val="4.1256440227775713E-2"/>
          <c:w val="0.92743882262469424"/>
          <c:h val="0.82744471725605984"/>
        </c:manualLayout>
      </c:layout>
      <c:barChart>
        <c:barDir val="col"/>
        <c:grouping val="stacked"/>
        <c:varyColors val="0"/>
        <c:ser>
          <c:idx val="0"/>
          <c:order val="0"/>
          <c:spPr>
            <a:solidFill>
              <a:schemeClr val="accent3"/>
            </a:solidFill>
          </c:spPr>
          <c:invertIfNegative val="0"/>
          <c:dLbls>
            <c:dLbl>
              <c:idx val="0"/>
              <c:layout>
                <c:manualLayout>
                  <c:x val="2.2508587380551622E-3"/>
                  <c:y val="3.7352807080072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C53-49B4-AC35-D0BF295FC658}"/>
                </c:ext>
              </c:extLst>
            </c:dLbl>
            <c:dLbl>
              <c:idx val="3"/>
              <c:layout>
                <c:manualLayout>
                  <c:x val="0"/>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C53-49B4-AC35-D0BF295FC658}"/>
                </c:ext>
              </c:extLst>
            </c:dLbl>
            <c:dLbl>
              <c:idx val="4"/>
              <c:layout>
                <c:manualLayout>
                  <c:x val="0"/>
                  <c:y val="2.93922969038571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4C53-49B4-AC35-D0BF295FC658}"/>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Support new tax law</c:v>
                </c:pt>
                <c:pt idx="1">
                  <c:v>Oppose new tax law</c:v>
                </c:pt>
                <c:pt idx="3">
                  <c:v>Support new tax law</c:v>
                </c:pt>
                <c:pt idx="4">
                  <c:v>Oppose new tax law</c:v>
                </c:pt>
              </c:strCache>
            </c:strRef>
          </c:cat>
          <c:val>
            <c:numRef>
              <c:f>Sheet1!$B$2:$F$2</c:f>
              <c:numCache>
                <c:formatCode>General</c:formatCode>
                <c:ptCount val="5"/>
                <c:pt idx="0" formatCode="0%">
                  <c:v>0.18</c:v>
                </c:pt>
                <c:pt idx="3" formatCode="0%">
                  <c:v>0.18</c:v>
                </c:pt>
              </c:numCache>
            </c:numRef>
          </c:val>
          <c:extLst>
            <c:ext xmlns:c16="http://schemas.microsoft.com/office/drawing/2014/chart" uri="{C3380CC4-5D6E-409C-BE32-E72D297353CC}">
              <c16:uniqueId val="{00000003-4C53-49B4-AC35-D0BF295FC658}"/>
            </c:ext>
          </c:extLst>
        </c:ser>
        <c:ser>
          <c:idx val="1"/>
          <c:order val="1"/>
          <c:spPr>
            <a:solidFill>
              <a:schemeClr val="accent4"/>
            </a:solidFill>
          </c:spPr>
          <c:invertIfNegative val="0"/>
          <c:dLbls>
            <c:dLbl>
              <c:idx val="0"/>
              <c:layout>
                <c:manualLayout>
                  <c:x val="3.172771920918535E-3"/>
                  <c:y val="4.1256440227775783E-2"/>
                </c:manualLayout>
              </c:layout>
              <c:spPr/>
              <c:txPr>
                <a:bodyPr/>
                <a:lstStyle/>
                <a:p>
                  <a:pPr>
                    <a:defRPr sz="900">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C53-49B4-AC35-D0BF295FC658}"/>
                </c:ext>
              </c:extLst>
            </c:dLbl>
            <c:dLbl>
              <c:idx val="3"/>
              <c:layout>
                <c:manualLayout>
                  <c:x val="0"/>
                  <c:y val="4.8757611178280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C53-49B4-AC35-D0BF295FC658}"/>
                </c:ext>
              </c:extLst>
            </c:dLbl>
            <c:dLbl>
              <c:idx val="4"/>
              <c:layout>
                <c:manualLayout>
                  <c:x val="-1.583189173778448E-3"/>
                  <c:y val="4.4088445355785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C53-49B4-AC35-D0BF295FC658}"/>
                </c:ext>
              </c:extLst>
            </c:dLbl>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Support new tax law</c:v>
                </c:pt>
                <c:pt idx="1">
                  <c:v>Oppose new tax law</c:v>
                </c:pt>
                <c:pt idx="3">
                  <c:v>Support new tax law</c:v>
                </c:pt>
                <c:pt idx="4">
                  <c:v>Oppose new tax law</c:v>
                </c:pt>
              </c:strCache>
            </c:strRef>
          </c:cat>
          <c:val>
            <c:numRef>
              <c:f>Sheet1!$B$3:$F$3</c:f>
              <c:numCache>
                <c:formatCode>General</c:formatCode>
                <c:ptCount val="5"/>
                <c:pt idx="0" formatCode="0%">
                  <c:v>0.28999999999999998</c:v>
                </c:pt>
                <c:pt idx="3" formatCode="0%">
                  <c:v>0.24</c:v>
                </c:pt>
              </c:numCache>
            </c:numRef>
          </c:val>
          <c:extLst>
            <c:ext xmlns:c16="http://schemas.microsoft.com/office/drawing/2014/chart" uri="{C3380CC4-5D6E-409C-BE32-E72D297353CC}">
              <c16:uniqueId val="{00000007-4C53-49B4-AC35-D0BF295FC658}"/>
            </c:ext>
          </c:extLst>
        </c:ser>
        <c:ser>
          <c:idx val="2"/>
          <c:order val="2"/>
          <c:spPr>
            <a:solidFill>
              <a:schemeClr val="accent1"/>
            </a:solidFill>
          </c:spPr>
          <c:invertIfNegative val="0"/>
          <c:dLbls>
            <c:dLbl>
              <c:idx val="1"/>
              <c:layout>
                <c:manualLayout>
                  <c:x val="2.4986304322127304E-3"/>
                  <c:y val="4.4547844642038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4C53-49B4-AC35-D0BF295FC658}"/>
                </c:ext>
              </c:extLst>
            </c:dLbl>
            <c:dLbl>
              <c:idx val="4"/>
              <c:layout>
                <c:manualLayout>
                  <c:x val="-1.1321471357061513E-16"/>
                  <c:y val="2.62540983267663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4C53-49B4-AC35-D0BF295FC658}"/>
                </c:ext>
              </c:extLst>
            </c:dLbl>
            <c:dLbl>
              <c:idx val="5"/>
              <c:layout>
                <c:manualLayout>
                  <c:x val="4.7495675213354597E-3"/>
                  <c:y val="3.30663340168392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4C53-49B4-AC35-D0BF295FC658}"/>
                </c:ext>
              </c:extLst>
            </c:dLbl>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Support new tax law</c:v>
                </c:pt>
                <c:pt idx="1">
                  <c:v>Oppose new tax law</c:v>
                </c:pt>
                <c:pt idx="3">
                  <c:v>Support new tax law</c:v>
                </c:pt>
                <c:pt idx="4">
                  <c:v>Oppose new tax law</c:v>
                </c:pt>
              </c:strCache>
            </c:strRef>
          </c:cat>
          <c:val>
            <c:numRef>
              <c:f>Sheet1!$B$4:$F$4</c:f>
              <c:numCache>
                <c:formatCode>0%</c:formatCode>
                <c:ptCount val="5"/>
                <c:pt idx="1">
                  <c:v>0.24</c:v>
                </c:pt>
                <c:pt idx="4">
                  <c:v>0.36</c:v>
                </c:pt>
              </c:numCache>
            </c:numRef>
          </c:val>
          <c:extLst>
            <c:ext xmlns:c16="http://schemas.microsoft.com/office/drawing/2014/chart" uri="{C3380CC4-5D6E-409C-BE32-E72D297353CC}">
              <c16:uniqueId val="{0000000B-4C53-49B4-AC35-D0BF295FC658}"/>
            </c:ext>
          </c:extLst>
        </c:ser>
        <c:ser>
          <c:idx val="3"/>
          <c:order val="3"/>
          <c:spPr>
            <a:solidFill>
              <a:schemeClr val="accent2"/>
            </a:solidFill>
          </c:spPr>
          <c:invertIfNegative val="0"/>
          <c:dLbls>
            <c:dLbl>
              <c:idx val="1"/>
              <c:layout>
                <c:manualLayout>
                  <c:x val="0"/>
                  <c:y val="5.25847285031221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4C53-49B4-AC35-D0BF295FC658}"/>
                </c:ext>
              </c:extLst>
            </c:dLbl>
            <c:dLbl>
              <c:idx val="4"/>
              <c:layout>
                <c:manualLayout>
                  <c:x val="0"/>
                  <c:y val="5.21253292168688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4C53-49B4-AC35-D0BF295FC658}"/>
                </c:ext>
              </c:extLst>
            </c:dLbl>
            <c:dLbl>
              <c:idx val="5"/>
              <c:layout>
                <c:manualLayout>
                  <c:x val="3.1663783475570123E-3"/>
                  <c:y val="4.40884453557856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4C53-49B4-AC35-D0BF295FC658}"/>
                </c:ext>
              </c:extLst>
            </c:dLbl>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Support new tax law</c:v>
                </c:pt>
                <c:pt idx="1">
                  <c:v>Oppose new tax law</c:v>
                </c:pt>
                <c:pt idx="3">
                  <c:v>Support new tax law</c:v>
                </c:pt>
                <c:pt idx="4">
                  <c:v>Oppose new tax law</c:v>
                </c:pt>
              </c:strCache>
            </c:strRef>
          </c:cat>
          <c:val>
            <c:numRef>
              <c:f>Sheet1!$B$5:$F$5</c:f>
              <c:numCache>
                <c:formatCode>0%</c:formatCode>
                <c:ptCount val="5"/>
                <c:pt idx="1">
                  <c:v>0.2</c:v>
                </c:pt>
                <c:pt idx="4">
                  <c:v>0.16</c:v>
                </c:pt>
              </c:numCache>
            </c:numRef>
          </c:val>
          <c:extLst>
            <c:ext xmlns:c16="http://schemas.microsoft.com/office/drawing/2014/chart" uri="{C3380CC4-5D6E-409C-BE32-E72D297353CC}">
              <c16:uniqueId val="{0000000F-4C53-49B4-AC35-D0BF295FC658}"/>
            </c:ext>
          </c:extLst>
        </c:ser>
        <c:dLbls>
          <c:showLegendKey val="0"/>
          <c:showVal val="0"/>
          <c:showCatName val="0"/>
          <c:showSerName val="0"/>
          <c:showPercent val="0"/>
          <c:showBubbleSize val="0"/>
        </c:dLbls>
        <c:gapWidth val="56"/>
        <c:overlap val="100"/>
        <c:axId val="35941376"/>
        <c:axId val="35963648"/>
      </c:barChart>
      <c:catAx>
        <c:axId val="35941376"/>
        <c:scaling>
          <c:orientation val="minMax"/>
        </c:scaling>
        <c:delete val="0"/>
        <c:axPos val="b"/>
        <c:numFmt formatCode="General" sourceLinked="0"/>
        <c:majorTickMark val="none"/>
        <c:minorTickMark val="none"/>
        <c:tickLblPos val="nextTo"/>
        <c:spPr>
          <a:ln>
            <a:noFill/>
          </a:ln>
        </c:spPr>
        <c:txPr>
          <a:bodyPr/>
          <a:lstStyle/>
          <a:p>
            <a:pPr>
              <a:defRPr sz="1100" b="1"/>
            </a:pPr>
            <a:endParaRPr lang="en-US"/>
          </a:p>
        </c:txPr>
        <c:crossAx val="35963648"/>
        <c:crosses val="autoZero"/>
        <c:auto val="1"/>
        <c:lblAlgn val="ctr"/>
        <c:lblOffset val="0"/>
        <c:noMultiLvlLbl val="0"/>
      </c:catAx>
      <c:valAx>
        <c:axId val="35963648"/>
        <c:scaling>
          <c:orientation val="minMax"/>
          <c:max val="0.8"/>
          <c:min val="0"/>
        </c:scaling>
        <c:delete val="1"/>
        <c:axPos val="l"/>
        <c:numFmt formatCode="0%" sourceLinked="1"/>
        <c:majorTickMark val="out"/>
        <c:minorTickMark val="none"/>
        <c:tickLblPos val="nextTo"/>
        <c:crossAx val="359413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195832078150103"/>
          <c:y val="0.15068207063500899"/>
          <c:w val="0.6674554960318807"/>
          <c:h val="0.81072605487449634"/>
        </c:manualLayout>
      </c:layout>
      <c:barChart>
        <c:barDir val="bar"/>
        <c:grouping val="stacked"/>
        <c:varyColors val="0"/>
        <c:ser>
          <c:idx val="0"/>
          <c:order val="0"/>
          <c:tx>
            <c:strRef>
              <c:f>Sheet1!$B$1</c:f>
              <c:strCache>
                <c:ptCount val="1"/>
                <c:pt idx="0">
                  <c:v>New tax law will have positive impact</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Medicare, Medicaid, Social Security</c:v>
                </c:pt>
                <c:pt idx="1">
                  <c:v>Budget deficit</c:v>
                </c:pt>
                <c:pt idx="2">
                  <c:v>Public services like education and healthcare</c:v>
                </c:pt>
                <c:pt idx="3">
                  <c:v>Fairness of the tax system</c:v>
                </c:pt>
                <c:pt idx="4">
                  <c:v>My finances</c:v>
                </c:pt>
                <c:pt idx="5">
                  <c:v>Economy and jobs</c:v>
                </c:pt>
              </c:strCache>
            </c:strRef>
          </c:cat>
          <c:val>
            <c:numRef>
              <c:f>Sheet1!$B$2:$B$7</c:f>
              <c:numCache>
                <c:formatCode>0%</c:formatCode>
                <c:ptCount val="6"/>
                <c:pt idx="0">
                  <c:v>0.16</c:v>
                </c:pt>
                <c:pt idx="1">
                  <c:v>0.2</c:v>
                </c:pt>
                <c:pt idx="2">
                  <c:v>0.17</c:v>
                </c:pt>
                <c:pt idx="3">
                  <c:v>0.31</c:v>
                </c:pt>
                <c:pt idx="4">
                  <c:v>0.35</c:v>
                </c:pt>
                <c:pt idx="5">
                  <c:v>0.47</c:v>
                </c:pt>
              </c:numCache>
            </c:numRef>
          </c:val>
          <c:extLst>
            <c:ext xmlns:c16="http://schemas.microsoft.com/office/drawing/2014/chart" uri="{C3380CC4-5D6E-409C-BE32-E72D297353CC}">
              <c16:uniqueId val="{00000000-F741-4F9F-A307-5A469EC14C4D}"/>
            </c:ext>
          </c:extLst>
        </c:ser>
        <c:ser>
          <c:idx val="1"/>
          <c:order val="1"/>
          <c:tx>
            <c:strRef>
              <c:f>Sheet1!$C$1</c:f>
              <c:strCache>
                <c:ptCount val="1"/>
                <c:pt idx="0">
                  <c:v>Will have no impact</c:v>
                </c:pt>
              </c:strCache>
            </c:strRef>
          </c:tx>
          <c:spPr>
            <a:solidFill>
              <a:schemeClr val="bg2"/>
            </a:solidFill>
          </c:spPr>
          <c:invertIfNegative val="0"/>
          <c:dLbls>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Medicare, Medicaid, Social Security</c:v>
                </c:pt>
                <c:pt idx="1">
                  <c:v>Budget deficit</c:v>
                </c:pt>
                <c:pt idx="2">
                  <c:v>Public services like education and healthcare</c:v>
                </c:pt>
                <c:pt idx="3">
                  <c:v>Fairness of the tax system</c:v>
                </c:pt>
                <c:pt idx="4">
                  <c:v>My finances</c:v>
                </c:pt>
                <c:pt idx="5">
                  <c:v>Economy and jobs</c:v>
                </c:pt>
              </c:strCache>
            </c:strRef>
          </c:cat>
          <c:val>
            <c:numRef>
              <c:f>Sheet1!$C$2:$C$7</c:f>
              <c:numCache>
                <c:formatCode>0%</c:formatCode>
                <c:ptCount val="6"/>
                <c:pt idx="0">
                  <c:v>0.34</c:v>
                </c:pt>
                <c:pt idx="1">
                  <c:v>0.28000000000000003</c:v>
                </c:pt>
                <c:pt idx="2">
                  <c:v>0.37</c:v>
                </c:pt>
                <c:pt idx="3">
                  <c:v>0.21</c:v>
                </c:pt>
                <c:pt idx="4">
                  <c:v>0.37</c:v>
                </c:pt>
                <c:pt idx="5">
                  <c:v>0.24</c:v>
                </c:pt>
              </c:numCache>
            </c:numRef>
          </c:val>
          <c:extLst>
            <c:ext xmlns:c16="http://schemas.microsoft.com/office/drawing/2014/chart" uri="{C3380CC4-5D6E-409C-BE32-E72D297353CC}">
              <c16:uniqueId val="{00000001-F741-4F9F-A307-5A469EC14C4D}"/>
            </c:ext>
          </c:extLst>
        </c:ser>
        <c:ser>
          <c:idx val="2"/>
          <c:order val="2"/>
          <c:tx>
            <c:strRef>
              <c:f>Sheet1!$D$1</c:f>
              <c:strCache>
                <c:ptCount val="1"/>
                <c:pt idx="0">
                  <c:v>New tax law will have negative impact</c:v>
                </c:pt>
              </c:strCache>
            </c:strRef>
          </c:tx>
          <c:invertIfNegative val="0"/>
          <c:dLbls>
            <c:spPr>
              <a:noFill/>
              <a:ln>
                <a:noFill/>
              </a:ln>
              <a:effectLst/>
            </c:spPr>
            <c:txPr>
              <a:bodyPr/>
              <a:lstStyle/>
              <a:p>
                <a:pPr>
                  <a:defRPr sz="9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Medicare, Medicaid, Social Security</c:v>
                </c:pt>
                <c:pt idx="1">
                  <c:v>Budget deficit</c:v>
                </c:pt>
                <c:pt idx="2">
                  <c:v>Public services like education and healthcare</c:v>
                </c:pt>
                <c:pt idx="3">
                  <c:v>Fairness of the tax system</c:v>
                </c:pt>
                <c:pt idx="4">
                  <c:v>My finances</c:v>
                </c:pt>
                <c:pt idx="5">
                  <c:v>Economy and jobs</c:v>
                </c:pt>
              </c:strCache>
            </c:strRef>
          </c:cat>
          <c:val>
            <c:numRef>
              <c:f>Sheet1!$D$2:$D$7</c:f>
              <c:numCache>
                <c:formatCode>0%</c:formatCode>
                <c:ptCount val="6"/>
                <c:pt idx="0">
                  <c:v>0.5</c:v>
                </c:pt>
                <c:pt idx="1">
                  <c:v>0.52</c:v>
                </c:pt>
                <c:pt idx="2">
                  <c:v>0.46</c:v>
                </c:pt>
                <c:pt idx="3">
                  <c:v>0.48</c:v>
                </c:pt>
                <c:pt idx="4">
                  <c:v>0.28000000000000003</c:v>
                </c:pt>
                <c:pt idx="5">
                  <c:v>0.28999999999999998</c:v>
                </c:pt>
              </c:numCache>
            </c:numRef>
          </c:val>
          <c:extLst>
            <c:ext xmlns:c16="http://schemas.microsoft.com/office/drawing/2014/chart" uri="{C3380CC4-5D6E-409C-BE32-E72D297353CC}">
              <c16:uniqueId val="{00000002-F741-4F9F-A307-5A469EC14C4D}"/>
            </c:ext>
          </c:extLst>
        </c:ser>
        <c:dLbls>
          <c:showLegendKey val="0"/>
          <c:showVal val="0"/>
          <c:showCatName val="0"/>
          <c:showSerName val="0"/>
          <c:showPercent val="0"/>
          <c:showBubbleSize val="0"/>
        </c:dLbls>
        <c:gapWidth val="90"/>
        <c:overlap val="100"/>
        <c:axId val="36051584"/>
        <c:axId val="36065664"/>
      </c:barChart>
      <c:catAx>
        <c:axId val="36051584"/>
        <c:scaling>
          <c:orientation val="minMax"/>
        </c:scaling>
        <c:delete val="0"/>
        <c:axPos val="l"/>
        <c:numFmt formatCode="General" sourceLinked="0"/>
        <c:majorTickMark val="none"/>
        <c:minorTickMark val="none"/>
        <c:tickLblPos val="nextTo"/>
        <c:spPr>
          <a:ln>
            <a:noFill/>
          </a:ln>
        </c:spPr>
        <c:txPr>
          <a:bodyPr/>
          <a:lstStyle/>
          <a:p>
            <a:pPr algn="r">
              <a:defRPr sz="1100"/>
            </a:pPr>
            <a:endParaRPr lang="en-US"/>
          </a:p>
        </c:txPr>
        <c:crossAx val="36065664"/>
        <c:crosses val="autoZero"/>
        <c:auto val="1"/>
        <c:lblAlgn val="ctr"/>
        <c:lblOffset val="0"/>
        <c:noMultiLvlLbl val="0"/>
      </c:catAx>
      <c:valAx>
        <c:axId val="36065664"/>
        <c:scaling>
          <c:orientation val="minMax"/>
          <c:max val="1"/>
          <c:min val="0"/>
        </c:scaling>
        <c:delete val="1"/>
        <c:axPos val="b"/>
        <c:numFmt formatCode="0%" sourceLinked="1"/>
        <c:majorTickMark val="out"/>
        <c:minorTickMark val="none"/>
        <c:tickLblPos val="nextTo"/>
        <c:crossAx val="36051584"/>
        <c:crosses val="autoZero"/>
        <c:crossBetween val="between"/>
      </c:valAx>
    </c:plotArea>
    <c:legend>
      <c:legendPos val="t"/>
      <c:layout>
        <c:manualLayout>
          <c:xMode val="edge"/>
          <c:yMode val="edge"/>
          <c:x val="0.12152290051735762"/>
          <c:y val="1.8518518518518517E-2"/>
          <c:w val="0.78456382670719316"/>
          <c:h val="5.9072324292796734E-2"/>
        </c:manualLayout>
      </c:layout>
      <c:overlay val="0"/>
      <c:spPr>
        <a:ln>
          <a:solidFill>
            <a:schemeClr val="tx1">
              <a:lumMod val="65000"/>
              <a:lumOff val="35000"/>
            </a:schemeClr>
          </a:solidFill>
        </a:ln>
      </c:spPr>
      <c:txPr>
        <a:bodyPr/>
        <a:lstStyle/>
        <a:p>
          <a:pPr>
            <a:defRPr sz="900">
              <a:solidFill>
                <a:schemeClr val="tx1">
                  <a:lumMod val="65000"/>
                  <a:lumOff val="35000"/>
                </a:schemeClr>
              </a:solidFill>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066070956084685E-3"/>
          <c:y val="4.1256440227775713E-2"/>
          <c:w val="0.99094484784813497"/>
          <c:h val="0.82744471725605984"/>
        </c:manualLayout>
      </c:layout>
      <c:barChart>
        <c:barDir val="col"/>
        <c:grouping val="stacked"/>
        <c:varyColors val="0"/>
        <c:ser>
          <c:idx val="0"/>
          <c:order val="0"/>
          <c:invertIfNegative val="0"/>
          <c:dLbls>
            <c:dLbl>
              <c:idx val="0"/>
              <c:layout>
                <c:manualLayout>
                  <c:x val="5.6824773489820254E-4"/>
                  <c:y val="-0.1650260562327938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A2C-40F7-B473-633E76924444}"/>
                </c:ext>
              </c:extLst>
            </c:dLbl>
            <c:dLbl>
              <c:idx val="2"/>
              <c:layout>
                <c:manualLayout>
                  <c:x val="3.1419595461575503E-3"/>
                  <c:y val="-0.2400374704161496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A2C-40F7-B473-633E76924444}"/>
                </c:ext>
              </c:extLst>
            </c:dLbl>
            <c:dLbl>
              <c:idx val="3"/>
              <c:layout>
                <c:manualLayout>
                  <c:x val="0"/>
                  <c:y val="-0.228785713990392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A2C-40F7-B473-633E76924444}"/>
                </c:ext>
              </c:extLst>
            </c:dLbl>
            <c:dLbl>
              <c:idx val="4"/>
              <c:layout>
                <c:manualLayout>
                  <c:x val="1.5709797730787752E-3"/>
                  <c:y val="-0.3413032782479627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A2C-40F7-B473-633E76924444}"/>
                </c:ext>
              </c:extLst>
            </c:dLbl>
            <c:spPr>
              <a:noFill/>
              <a:ln>
                <a:noFill/>
              </a:ln>
              <a:effectLst/>
            </c:spPr>
            <c:txPr>
              <a:bodyPr/>
              <a:lstStyle/>
              <a:p>
                <a:pPr>
                  <a:defRPr sz="105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Taxes have been lowered</c:v>
                </c:pt>
                <c:pt idx="1">
                  <c:v>Taxes have not been lowered</c:v>
                </c:pt>
                <c:pt idx="2">
                  <c:v>Not sure</c:v>
                </c:pt>
                <c:pt idx="3">
                  <c:v>Take-home pay  increased</c:v>
                </c:pt>
                <c:pt idx="4">
                  <c:v>Take-home pay not increased</c:v>
                </c:pt>
                <c:pt idx="5">
                  <c:v>Not sure</c:v>
                </c:pt>
              </c:strCache>
            </c:strRef>
          </c:cat>
          <c:val>
            <c:numRef>
              <c:f>Sheet1!$B$2:$G$2</c:f>
              <c:numCache>
                <c:formatCode>General</c:formatCode>
                <c:ptCount val="6"/>
                <c:pt idx="0" formatCode="0%">
                  <c:v>0.22</c:v>
                </c:pt>
                <c:pt idx="3" formatCode="0%">
                  <c:v>0.33</c:v>
                </c:pt>
              </c:numCache>
            </c:numRef>
          </c:val>
          <c:extLst>
            <c:ext xmlns:c16="http://schemas.microsoft.com/office/drawing/2014/chart" uri="{C3380CC4-5D6E-409C-BE32-E72D297353CC}">
              <c16:uniqueId val="{00000004-3A2C-40F7-B473-633E76924444}"/>
            </c:ext>
          </c:extLst>
        </c:ser>
        <c:ser>
          <c:idx val="1"/>
          <c:order val="1"/>
          <c:spPr>
            <a:solidFill>
              <a:schemeClr val="accent3"/>
            </a:solidFill>
          </c:spPr>
          <c:invertIfNegative val="0"/>
          <c:dLbls>
            <c:dLbl>
              <c:idx val="0"/>
              <c:layout>
                <c:manualLayout>
                  <c:x val="0"/>
                  <c:y val="3.3755269277271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A2C-40F7-B473-633E76924444}"/>
                </c:ext>
              </c:extLst>
            </c:dLbl>
            <c:dLbl>
              <c:idx val="1"/>
              <c:layout>
                <c:manualLayout>
                  <c:x val="3.028168311031637E-3"/>
                  <c:y val="-0.32630093634695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A2C-40F7-B473-633E76924444}"/>
                </c:ext>
              </c:extLst>
            </c:dLbl>
            <c:dLbl>
              <c:idx val="3"/>
              <c:layout>
                <c:manualLayout>
                  <c:x val="6.283919092315216E-3"/>
                  <c:y val="-0.2437880558914019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A2C-40F7-B473-633E76924444}"/>
                </c:ext>
              </c:extLst>
            </c:dLbl>
            <c:dLbl>
              <c:idx val="4"/>
              <c:layout>
                <c:manualLayout>
                  <c:x val="-1.6846617520275668E-3"/>
                  <c:y val="-0.326300936346953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A2C-40F7-B473-633E76924444}"/>
                </c:ext>
              </c:extLst>
            </c:dLbl>
            <c:dLbl>
              <c:idx val="5"/>
              <c:layout>
                <c:manualLayout>
                  <c:x val="4.7129393192363259E-3"/>
                  <c:y val="-0.2662915687429159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A2C-40F7-B473-633E76924444}"/>
                </c:ext>
              </c:extLst>
            </c:dLbl>
            <c:spPr>
              <a:noFill/>
              <a:ln>
                <a:noFill/>
              </a:ln>
              <a:effectLst/>
            </c:spPr>
            <c:txPr>
              <a:bodyPr/>
              <a:lstStyle/>
              <a:p>
                <a:pPr>
                  <a:defRPr sz="1050" b="1">
                    <a:solidFill>
                      <a:schemeClr val="tx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Taxes have been lowered</c:v>
                </c:pt>
                <c:pt idx="1">
                  <c:v>Taxes have not been lowered</c:v>
                </c:pt>
                <c:pt idx="2">
                  <c:v>Not sure</c:v>
                </c:pt>
                <c:pt idx="3">
                  <c:v>Take-home pay  increased</c:v>
                </c:pt>
                <c:pt idx="4">
                  <c:v>Take-home pay not increased</c:v>
                </c:pt>
                <c:pt idx="5">
                  <c:v>Not sure</c:v>
                </c:pt>
              </c:strCache>
            </c:strRef>
          </c:cat>
          <c:val>
            <c:numRef>
              <c:f>Sheet1!$B$3:$G$3</c:f>
              <c:numCache>
                <c:formatCode>0%</c:formatCode>
                <c:ptCount val="6"/>
                <c:pt idx="1">
                  <c:v>0.5</c:v>
                </c:pt>
                <c:pt idx="4">
                  <c:v>0.5</c:v>
                </c:pt>
              </c:numCache>
            </c:numRef>
          </c:val>
          <c:extLst>
            <c:ext xmlns:c16="http://schemas.microsoft.com/office/drawing/2014/chart" uri="{C3380CC4-5D6E-409C-BE32-E72D297353CC}">
              <c16:uniqueId val="{0000000A-3A2C-40F7-B473-633E76924444}"/>
            </c:ext>
          </c:extLst>
        </c:ser>
        <c:ser>
          <c:idx val="2"/>
          <c:order val="2"/>
          <c:spPr>
            <a:solidFill>
              <a:schemeClr val="accent5"/>
            </a:solidFill>
          </c:spPr>
          <c:invertIfNegative val="0"/>
          <c:dLbls>
            <c:dLbl>
              <c:idx val="2"/>
              <c:layout>
                <c:manualLayout>
                  <c:x val="1.4573397078366664E-3"/>
                  <c:y val="-0.1912801545595602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3A2C-40F7-B473-633E76924444}"/>
                </c:ext>
              </c:extLst>
            </c:dLbl>
            <c:dLbl>
              <c:idx val="5"/>
              <c:layout>
                <c:manualLayout>
                  <c:x val="1.4573397078367733E-3"/>
                  <c:y val="-0.1237693206833271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3A2C-40F7-B473-633E76924444}"/>
                </c:ext>
              </c:extLst>
            </c:dLbl>
            <c:spPr>
              <a:noFill/>
              <a:ln>
                <a:noFill/>
              </a:ln>
              <a:effectLst/>
            </c:spPr>
            <c:txPr>
              <a:bodyPr/>
              <a:lstStyle/>
              <a:p>
                <a:pPr>
                  <a:defRPr sz="105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Sheet1!$B$1:$G$1</c:f>
              <c:strCache>
                <c:ptCount val="6"/>
                <c:pt idx="0">
                  <c:v>Taxes have been lowered</c:v>
                </c:pt>
                <c:pt idx="1">
                  <c:v>Taxes have not been lowered</c:v>
                </c:pt>
                <c:pt idx="2">
                  <c:v>Not sure</c:v>
                </c:pt>
                <c:pt idx="3">
                  <c:v>Take-home pay  increased</c:v>
                </c:pt>
                <c:pt idx="4">
                  <c:v>Take-home pay not increased</c:v>
                </c:pt>
                <c:pt idx="5">
                  <c:v>Not sure</c:v>
                </c:pt>
              </c:strCache>
            </c:strRef>
          </c:cat>
          <c:val>
            <c:numRef>
              <c:f>Sheet1!$B$4:$G$4</c:f>
              <c:numCache>
                <c:formatCode>General</c:formatCode>
                <c:ptCount val="6"/>
                <c:pt idx="2" formatCode="0%">
                  <c:v>0.28000000000000003</c:v>
                </c:pt>
                <c:pt idx="5" formatCode="0%">
                  <c:v>0.17</c:v>
                </c:pt>
              </c:numCache>
            </c:numRef>
          </c:val>
          <c:extLst>
            <c:ext xmlns:c16="http://schemas.microsoft.com/office/drawing/2014/chart" uri="{C3380CC4-5D6E-409C-BE32-E72D297353CC}">
              <c16:uniqueId val="{0000000D-3A2C-40F7-B473-633E76924444}"/>
            </c:ext>
          </c:extLst>
        </c:ser>
        <c:dLbls>
          <c:showLegendKey val="0"/>
          <c:showVal val="0"/>
          <c:showCatName val="0"/>
          <c:showSerName val="0"/>
          <c:showPercent val="0"/>
          <c:showBubbleSize val="0"/>
        </c:dLbls>
        <c:gapWidth val="161"/>
        <c:overlap val="100"/>
        <c:axId val="36119680"/>
        <c:axId val="36121216"/>
      </c:barChart>
      <c:catAx>
        <c:axId val="36119680"/>
        <c:scaling>
          <c:orientation val="minMax"/>
        </c:scaling>
        <c:delete val="0"/>
        <c:axPos val="b"/>
        <c:numFmt formatCode="General" sourceLinked="0"/>
        <c:majorTickMark val="none"/>
        <c:minorTickMark val="none"/>
        <c:tickLblPos val="nextTo"/>
        <c:spPr>
          <a:ln>
            <a:noFill/>
          </a:ln>
        </c:spPr>
        <c:txPr>
          <a:bodyPr/>
          <a:lstStyle/>
          <a:p>
            <a:pPr>
              <a:defRPr sz="1100" b="1"/>
            </a:pPr>
            <a:endParaRPr lang="en-US"/>
          </a:p>
        </c:txPr>
        <c:crossAx val="36121216"/>
        <c:crosses val="autoZero"/>
        <c:auto val="1"/>
        <c:lblAlgn val="ctr"/>
        <c:lblOffset val="0"/>
        <c:noMultiLvlLbl val="0"/>
      </c:catAx>
      <c:valAx>
        <c:axId val="36121216"/>
        <c:scaling>
          <c:orientation val="minMax"/>
          <c:max val="0.70000000000000007"/>
          <c:min val="0"/>
        </c:scaling>
        <c:delete val="1"/>
        <c:axPos val="l"/>
        <c:numFmt formatCode="0%" sourceLinked="1"/>
        <c:majorTickMark val="out"/>
        <c:minorTickMark val="none"/>
        <c:tickLblPos val="nextTo"/>
        <c:crossAx val="361196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C930-41F2-ACD6-593667403197}"/>
              </c:ext>
            </c:extLst>
          </c:dPt>
          <c:dPt>
            <c:idx val="1"/>
            <c:bubble3D val="0"/>
            <c:spPr>
              <a:solidFill>
                <a:srgbClr val="00B050"/>
              </a:solidFill>
            </c:spPr>
            <c:extLst>
              <c:ext xmlns:c16="http://schemas.microsoft.com/office/drawing/2014/chart" uri="{C3380CC4-5D6E-409C-BE32-E72D297353CC}">
                <c16:uniqueId val="{00000003-C930-41F2-ACD6-593667403197}"/>
              </c:ext>
            </c:extLst>
          </c:dPt>
          <c:dPt>
            <c:idx val="2"/>
            <c:bubble3D val="0"/>
            <c:spPr>
              <a:solidFill>
                <a:schemeClr val="accent1"/>
              </a:solidFill>
            </c:spPr>
            <c:extLst>
              <c:ext xmlns:c16="http://schemas.microsoft.com/office/drawing/2014/chart" uri="{C3380CC4-5D6E-409C-BE32-E72D297353CC}">
                <c16:uniqueId val="{00000005-C930-41F2-ACD6-593667403197}"/>
              </c:ext>
            </c:extLst>
          </c:dPt>
          <c:dLbls>
            <c:dLbl>
              <c:idx val="0"/>
              <c:layout>
                <c:manualLayout>
                  <c:x val="-0.18526744793906563"/>
                  <c:y val="-2.5531217563382263E-2"/>
                </c:manualLayout>
              </c:layout>
              <c:spPr/>
              <c:txPr>
                <a:bodyPr/>
                <a:lstStyle/>
                <a:p>
                  <a:pPr>
                    <a:defRPr sz="1200" b="1"/>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930-41F2-ACD6-593667403197}"/>
                </c:ext>
              </c:extLst>
            </c:dLbl>
            <c:dLbl>
              <c:idx val="1"/>
              <c:layout>
                <c:manualLayout>
                  <c:x val="7.1696474754867666E-3"/>
                  <c:y val="-4.256962050158518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930-41F2-ACD6-593667403197}"/>
                </c:ext>
              </c:extLst>
            </c:dLbl>
            <c:dLbl>
              <c:idx val="2"/>
              <c:layout>
                <c:manualLayout>
                  <c:x val="-2.218362755910509E-2"/>
                  <c:y val="4.368861540437785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C930-41F2-ACD6-593667403197}"/>
                </c:ext>
              </c:extLst>
            </c:dLbl>
            <c:spPr>
              <a:noFill/>
              <a:ln>
                <a:noFill/>
              </a:ln>
              <a:effectLst/>
            </c:spPr>
            <c:txPr>
              <a:bodyPr/>
              <a:lstStyle/>
              <a:p>
                <a:pPr>
                  <a:defRPr sz="1050" b="0"/>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val>
            <c:numRef>
              <c:f>Sheet1!$B$2:$B$4</c:f>
              <c:numCache>
                <c:formatCode>General</c:formatCode>
                <c:ptCount val="3"/>
                <c:pt idx="0">
                  <c:v>60</c:v>
                </c:pt>
                <c:pt idx="1">
                  <c:v>23</c:v>
                </c:pt>
                <c:pt idx="2">
                  <c:v>17</c:v>
                </c:pt>
              </c:numCache>
            </c:numRef>
          </c:val>
          <c:extLst>
            <c:ext xmlns:c16="http://schemas.microsoft.com/office/drawing/2014/chart" uri="{C3380CC4-5D6E-409C-BE32-E72D297353CC}">
              <c16:uniqueId val="{00000006-C930-41F2-ACD6-593667403197}"/>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dPt>
            <c:idx val="0"/>
            <c:bubble3D val="0"/>
            <c:spPr>
              <a:solidFill>
                <a:schemeClr val="accent5"/>
              </a:solidFill>
            </c:spPr>
            <c:extLst>
              <c:ext xmlns:c16="http://schemas.microsoft.com/office/drawing/2014/chart" uri="{C3380CC4-5D6E-409C-BE32-E72D297353CC}">
                <c16:uniqueId val="{00000001-8B96-483E-9A43-55308DB602AB}"/>
              </c:ext>
            </c:extLst>
          </c:dPt>
          <c:dPt>
            <c:idx val="1"/>
            <c:bubble3D val="0"/>
            <c:spPr>
              <a:solidFill>
                <a:srgbClr val="00B050"/>
              </a:solidFill>
            </c:spPr>
            <c:extLst>
              <c:ext xmlns:c16="http://schemas.microsoft.com/office/drawing/2014/chart" uri="{C3380CC4-5D6E-409C-BE32-E72D297353CC}">
                <c16:uniqueId val="{00000003-8B96-483E-9A43-55308DB602AB}"/>
              </c:ext>
            </c:extLst>
          </c:dPt>
          <c:dPt>
            <c:idx val="2"/>
            <c:bubble3D val="0"/>
            <c:spPr>
              <a:solidFill>
                <a:schemeClr val="accent1"/>
              </a:solidFill>
            </c:spPr>
            <c:extLst>
              <c:ext xmlns:c16="http://schemas.microsoft.com/office/drawing/2014/chart" uri="{C3380CC4-5D6E-409C-BE32-E72D297353CC}">
                <c16:uniqueId val="{00000005-8B96-483E-9A43-55308DB602AB}"/>
              </c:ext>
            </c:extLst>
          </c:dPt>
          <c:dLbls>
            <c:dLbl>
              <c:idx val="0"/>
              <c:layout>
                <c:manualLayout>
                  <c:x val="-0.20576737403325784"/>
                  <c:y val="3.417415426792432E-2"/>
                </c:manualLayout>
              </c:layout>
              <c:spPr/>
              <c:txPr>
                <a:bodyPr/>
                <a:lstStyle/>
                <a:p>
                  <a:pPr>
                    <a:defRPr sz="1200" b="1"/>
                  </a:pPr>
                  <a:endParaRPr lang="en-US"/>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B96-483E-9A43-55308DB602AB}"/>
                </c:ext>
              </c:extLst>
            </c:dLbl>
            <c:dLbl>
              <c:idx val="1"/>
              <c:layout>
                <c:manualLayout>
                  <c:x val="7.1696474754867666E-3"/>
                  <c:y val="-4.256962050158518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B96-483E-9A43-55308DB602AB}"/>
                </c:ext>
              </c:extLst>
            </c:dLbl>
            <c:dLbl>
              <c:idx val="2"/>
              <c:layout>
                <c:manualLayout>
                  <c:x val="-3.3291049833729229E-3"/>
                  <c:y val="3.409154635630269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B96-483E-9A43-55308DB602AB}"/>
                </c:ext>
              </c:extLst>
            </c:dLbl>
            <c:spPr>
              <a:noFill/>
              <a:ln>
                <a:noFill/>
              </a:ln>
              <a:effectLst/>
            </c:spPr>
            <c:txPr>
              <a:bodyPr/>
              <a:lstStyle/>
              <a:p>
                <a:pPr>
                  <a:defRPr sz="1050" b="0"/>
                </a:pPr>
                <a:endParaRPr lang="en-US"/>
              </a:p>
            </c:txPr>
            <c:showLegendKey val="0"/>
            <c:showVal val="0"/>
            <c:showCatName val="0"/>
            <c:showSerName val="0"/>
            <c:showPercent val="1"/>
            <c:showBubbleSize val="0"/>
            <c:showLeaderLines val="0"/>
            <c:extLst>
              <c:ext xmlns:c15="http://schemas.microsoft.com/office/drawing/2012/chart" uri="{CE6537A1-D6FC-4f65-9D91-7224C49458BB}"/>
            </c:extLst>
          </c:dLbls>
          <c:val>
            <c:numRef>
              <c:f>Sheet1!$B$2:$B$4</c:f>
              <c:numCache>
                <c:formatCode>General</c:formatCode>
                <c:ptCount val="3"/>
                <c:pt idx="0">
                  <c:v>58</c:v>
                </c:pt>
                <c:pt idx="1">
                  <c:v>30</c:v>
                </c:pt>
                <c:pt idx="2">
                  <c:v>12</c:v>
                </c:pt>
              </c:numCache>
            </c:numRef>
          </c:val>
          <c:extLst>
            <c:ext xmlns:c16="http://schemas.microsoft.com/office/drawing/2014/chart" uri="{C3380CC4-5D6E-409C-BE32-E72D297353CC}">
              <c16:uniqueId val="{00000006-8B96-483E-9A43-55308DB602AB}"/>
            </c:ext>
          </c:extLst>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1103117505995205E-2"/>
          <c:y val="4.2999288064758098E-2"/>
          <c:w val="0.97889688249400475"/>
          <c:h val="0.91400142387048378"/>
        </c:manualLayout>
      </c:layout>
      <c:barChart>
        <c:barDir val="bar"/>
        <c:grouping val="clustered"/>
        <c:varyColors val="0"/>
        <c:ser>
          <c:idx val="0"/>
          <c:order val="0"/>
          <c:spPr>
            <a:solidFill>
              <a:schemeClr val="accent3"/>
            </a:solidFill>
          </c:spPr>
          <c:invertIfNegative val="0"/>
          <c:dPt>
            <c:idx val="0"/>
            <c:invertIfNegative val="0"/>
            <c:bubble3D val="0"/>
            <c:spPr>
              <a:solidFill>
                <a:schemeClr val="accent4"/>
              </a:solidFill>
            </c:spPr>
            <c:extLst>
              <c:ext xmlns:c16="http://schemas.microsoft.com/office/drawing/2014/chart" uri="{C3380CC4-5D6E-409C-BE32-E72D297353CC}">
                <c16:uniqueId val="{00000001-69E5-485B-9319-39841438F9D8}"/>
              </c:ext>
            </c:extLst>
          </c:dPt>
          <c:dPt>
            <c:idx val="1"/>
            <c:invertIfNegative val="0"/>
            <c:bubble3D val="0"/>
            <c:spPr>
              <a:solidFill>
                <a:schemeClr val="accent4"/>
              </a:solidFill>
            </c:spPr>
            <c:extLst>
              <c:ext xmlns:c16="http://schemas.microsoft.com/office/drawing/2014/chart" uri="{C3380CC4-5D6E-409C-BE32-E72D297353CC}">
                <c16:uniqueId val="{00000003-69E5-485B-9319-39841438F9D8}"/>
              </c:ext>
            </c:extLst>
          </c:dPt>
          <c:dPt>
            <c:idx val="2"/>
            <c:invertIfNegative val="0"/>
            <c:bubble3D val="0"/>
            <c:extLst>
              <c:ext xmlns:c16="http://schemas.microsoft.com/office/drawing/2014/chart" uri="{C3380CC4-5D6E-409C-BE32-E72D297353CC}">
                <c16:uniqueId val="{00000004-69E5-485B-9319-39841438F9D8}"/>
              </c:ext>
            </c:extLst>
          </c:dPt>
          <c:dPt>
            <c:idx val="3"/>
            <c:invertIfNegative val="0"/>
            <c:bubble3D val="0"/>
            <c:extLst>
              <c:ext xmlns:c16="http://schemas.microsoft.com/office/drawing/2014/chart" uri="{C3380CC4-5D6E-409C-BE32-E72D297353CC}">
                <c16:uniqueId val="{00000005-69E5-485B-9319-39841438F9D8}"/>
              </c:ext>
            </c:extLst>
          </c:dPt>
          <c:dPt>
            <c:idx val="4"/>
            <c:invertIfNegative val="0"/>
            <c:bubble3D val="0"/>
            <c:extLst>
              <c:ext xmlns:c16="http://schemas.microsoft.com/office/drawing/2014/chart" uri="{C3380CC4-5D6E-409C-BE32-E72D297353CC}">
                <c16:uniqueId val="{00000006-69E5-485B-9319-39841438F9D8}"/>
              </c:ext>
            </c:extLst>
          </c:dPt>
          <c:dPt>
            <c:idx val="5"/>
            <c:invertIfNegative val="0"/>
            <c:bubble3D val="0"/>
            <c:extLst>
              <c:ext xmlns:c16="http://schemas.microsoft.com/office/drawing/2014/chart" uri="{C3380CC4-5D6E-409C-BE32-E72D297353CC}">
                <c16:uniqueId val="{00000007-69E5-485B-9319-39841438F9D8}"/>
              </c:ext>
            </c:extLst>
          </c:dPt>
          <c:dPt>
            <c:idx val="6"/>
            <c:invertIfNegative val="0"/>
            <c:bubble3D val="0"/>
            <c:extLst>
              <c:ext xmlns:c16="http://schemas.microsoft.com/office/drawing/2014/chart" uri="{C3380CC4-5D6E-409C-BE32-E72D297353CC}">
                <c16:uniqueId val="{00000008-69E5-485B-9319-39841438F9D8}"/>
              </c:ext>
            </c:extLst>
          </c:dPt>
          <c:dPt>
            <c:idx val="7"/>
            <c:invertIfNegative val="0"/>
            <c:bubble3D val="0"/>
            <c:extLst>
              <c:ext xmlns:c16="http://schemas.microsoft.com/office/drawing/2014/chart" uri="{C3380CC4-5D6E-409C-BE32-E72D297353CC}">
                <c16:uniqueId val="{00000009-69E5-485B-9319-39841438F9D8}"/>
              </c:ext>
            </c:extLst>
          </c:dPt>
          <c:dLbls>
            <c:dLbl>
              <c:idx val="0"/>
              <c:layout>
                <c:manualLayout>
                  <c:x val="7.0342912412657228E-17"/>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9E5-485B-9319-39841438F9D8}"/>
                </c:ext>
              </c:extLst>
            </c:dLbl>
            <c:dLbl>
              <c:idx val="1"/>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9E5-485B-9319-39841438F9D8}"/>
                </c:ext>
              </c:extLst>
            </c:dLbl>
            <c:dLbl>
              <c:idx val="2"/>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9E5-485B-9319-39841438F9D8}"/>
                </c:ext>
              </c:extLst>
            </c:dLbl>
            <c:dLbl>
              <c:idx val="3"/>
              <c:layout>
                <c:manualLayout>
                  <c:x val="-5.7555467437073963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9E5-485B-9319-39841438F9D8}"/>
                </c:ext>
              </c:extLst>
            </c:dLbl>
            <c:dLbl>
              <c:idx val="4"/>
              <c:layout>
                <c:manualLayout>
                  <c:x val="-5.7555467437073963E-3"/>
                  <c:y val="-3.52860896122191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9E5-485B-9319-39841438F9D8}"/>
                </c:ext>
              </c:extLst>
            </c:dLbl>
            <c:dLbl>
              <c:idx val="5"/>
              <c:layout>
                <c:manualLayout>
                  <c:x val="-5.7553956834532375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9E5-485B-9319-39841438F9D8}"/>
                </c:ext>
              </c:extLst>
            </c:dLbl>
            <c:dLbl>
              <c:idx val="6"/>
              <c:layout>
                <c:manualLayout>
                  <c:x val="-3.8369304556354917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9E5-485B-9319-39841438F9D8}"/>
                </c:ext>
              </c:extLst>
            </c:dLbl>
            <c:dLbl>
              <c:idx val="7"/>
              <c:layout>
                <c:manualLayout>
                  <c:x val="-5.7553956834532375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69E5-485B-9319-39841438F9D8}"/>
                </c:ext>
              </c:extLst>
            </c:dLbl>
            <c:dLbl>
              <c:idx val="8"/>
              <c:layout>
                <c:manualLayout>
                  <c:x val="-7.6738609112709834E-3"/>
                  <c:y val="3.528608961221976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69E5-485B-9319-39841438F9D8}"/>
                </c:ext>
              </c:extLst>
            </c:dLbl>
            <c:dLbl>
              <c:idx val="9"/>
              <c:layout>
                <c:manualLayout>
                  <c:x val="-5.7553956834532375E-3"/>
                  <c:y val="8.086302122481546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69E5-485B-9319-39841438F9D8}"/>
                </c:ext>
              </c:extLst>
            </c:dLbl>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Makes tax code more fair</c:v>
                </c:pt>
                <c:pt idx="1">
                  <c:v>Makes tax code simpler</c:v>
                </c:pt>
                <c:pt idx="2">
                  <c:v>Companies are investing more, creating more jobs in USA</c:v>
                </c:pt>
                <c:pt idx="3">
                  <c:v>Companies are raising wages, giving bonuses to employees</c:v>
                </c:pt>
                <c:pt idx="4">
                  <c:v>Cuts taxes for ordinary Americans; they keep more of their money</c:v>
                </c:pt>
              </c:strCache>
            </c:strRef>
          </c:cat>
          <c:val>
            <c:numRef>
              <c:f>Sheet1!$B$2:$B$6</c:f>
              <c:numCache>
                <c:formatCode>0%</c:formatCode>
                <c:ptCount val="5"/>
                <c:pt idx="0">
                  <c:v>0.23</c:v>
                </c:pt>
                <c:pt idx="1">
                  <c:v>0.28999999999999998</c:v>
                </c:pt>
                <c:pt idx="2">
                  <c:v>0.39</c:v>
                </c:pt>
                <c:pt idx="3">
                  <c:v>0.46</c:v>
                </c:pt>
                <c:pt idx="4">
                  <c:v>0.63</c:v>
                </c:pt>
              </c:numCache>
            </c:numRef>
          </c:val>
          <c:extLst>
            <c:ext xmlns:c16="http://schemas.microsoft.com/office/drawing/2014/chart" uri="{C3380CC4-5D6E-409C-BE32-E72D297353CC}">
              <c16:uniqueId val="{0000000C-69E5-485B-9319-39841438F9D8}"/>
            </c:ext>
          </c:extLst>
        </c:ser>
        <c:dLbls>
          <c:showLegendKey val="0"/>
          <c:showVal val="0"/>
          <c:showCatName val="0"/>
          <c:showSerName val="0"/>
          <c:showPercent val="0"/>
          <c:showBubbleSize val="0"/>
        </c:dLbls>
        <c:gapWidth val="123"/>
        <c:axId val="108913792"/>
        <c:axId val="108915328"/>
      </c:barChart>
      <c:catAx>
        <c:axId val="108913792"/>
        <c:scaling>
          <c:orientation val="minMax"/>
        </c:scaling>
        <c:delete val="1"/>
        <c:axPos val="l"/>
        <c:numFmt formatCode="General" sourceLinked="0"/>
        <c:majorTickMark val="none"/>
        <c:minorTickMark val="none"/>
        <c:tickLblPos val="nextTo"/>
        <c:crossAx val="108915328"/>
        <c:crosses val="autoZero"/>
        <c:auto val="1"/>
        <c:lblAlgn val="ctr"/>
        <c:lblOffset val="0"/>
        <c:noMultiLvlLbl val="0"/>
      </c:catAx>
      <c:valAx>
        <c:axId val="108915328"/>
        <c:scaling>
          <c:orientation val="minMax"/>
          <c:max val="1"/>
          <c:min val="0"/>
        </c:scaling>
        <c:delete val="1"/>
        <c:axPos val="b"/>
        <c:numFmt formatCode="0%" sourceLinked="1"/>
        <c:majorTickMark val="out"/>
        <c:minorTickMark val="none"/>
        <c:tickLblPos val="nextTo"/>
        <c:crossAx val="108913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0.7204</cdr:x>
      <cdr:y>0.36787</cdr:y>
    </cdr:from>
    <cdr:to>
      <cdr:x>0.85849</cdr:x>
      <cdr:y>0.51033</cdr:y>
    </cdr:to>
    <cdr:cxnSp macro="">
      <cdr:nvCxnSpPr>
        <cdr:cNvPr id="2" name="Straight Arrow Connector 1">
          <a:extLst xmlns:a="http://schemas.openxmlformats.org/drawingml/2006/main">
            <a:ext uri="{FF2B5EF4-FFF2-40B4-BE49-F238E27FC236}">
              <a16:creationId xmlns:a16="http://schemas.microsoft.com/office/drawing/2014/main" id="{0D483929-CACA-4337-B6BE-59E424F0CB7E}"/>
            </a:ext>
          </a:extLst>
        </cdr:cNvPr>
        <cdr:cNvCxnSpPr/>
      </cdr:nvCxnSpPr>
      <cdr:spPr bwMode="auto">
        <a:xfrm xmlns:a="http://schemas.openxmlformats.org/drawingml/2006/main" flipH="1" flipV="1">
          <a:off x="5926127" y="1245660"/>
          <a:ext cx="1135942" cy="482376"/>
        </a:xfrm>
        <a:prstGeom xmlns:a="http://schemas.openxmlformats.org/drawingml/2006/main" prst="straightConnector1">
          <a:avLst/>
        </a:prstGeom>
        <a:solidFill xmlns:a="http://schemas.openxmlformats.org/drawingml/2006/main">
          <a:schemeClr val="accent1"/>
        </a:solidFill>
        <a:ln xmlns:a="http://schemas.openxmlformats.org/drawingml/2006/main" w="9525" cap="flat" cmpd="sng" algn="ctr">
          <a:solidFill>
            <a:schemeClr val="accent1"/>
          </a:solidFill>
          <a:prstDash val="solid"/>
          <a:round/>
          <a:headEnd type="none" w="med" len="med"/>
          <a:tailEnd type="arrow"/>
        </a:ln>
        <a:effectLst xmlns:a="http://schemas.openxmlformats.org/drawingml/2006/main"/>
        <a:extLst xmlns:a="http://schemas.openxmlformats.org/drawingml/2006/main">
          <a:ext uri="{AF507438-7753-43E0-B8FC-AC1667EBCBE1}">
            <a14:hiddenEffects xmlns:a14="http://schemas.microsoft.com/office/drawing/2010/main">
              <a:effectLst>
                <a:outerShdw dist="35921" dir="2700000" algn="ctr" rotWithShape="0">
                  <a:schemeClr val="bg2"/>
                </a:outerShdw>
              </a:effectLst>
            </a14:hiddenEffects>
          </a:ext>
        </a:extLst>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l" defTabSz="935038">
              <a:defRPr sz="1200">
                <a:latin typeface="Times New Roman" pitchFamily="18" charset="0"/>
              </a:defRPr>
            </a:lvl1pPr>
          </a:lstStyle>
          <a:p>
            <a:pPr>
              <a:defRPr/>
            </a:pPr>
            <a:endParaRPr lang="en-US"/>
          </a:p>
        </p:txBody>
      </p:sp>
      <p:sp>
        <p:nvSpPr>
          <p:cNvPr id="30723" name="Rectangle 3"/>
          <p:cNvSpPr>
            <a:spLocks noGrp="1" noChangeArrowheads="1"/>
          </p:cNvSpPr>
          <p:nvPr>
            <p:ph type="dt" sz="quarter" idx="1"/>
          </p:nvPr>
        </p:nvSpPr>
        <p:spPr bwMode="auto">
          <a:xfrm>
            <a:off x="5270500" y="0"/>
            <a:ext cx="4025901" cy="3488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t" anchorCtr="0" compatLnSpc="1">
            <a:prstTxWarp prst="textNoShape">
              <a:avLst/>
            </a:prstTxWarp>
          </a:bodyPr>
          <a:lstStyle>
            <a:lvl1pPr algn="r" defTabSz="935038">
              <a:defRPr sz="1200">
                <a:latin typeface="Times New Roman" pitchFamily="18" charset="0"/>
              </a:defRPr>
            </a:lvl1pPr>
          </a:lstStyle>
          <a:p>
            <a:pPr>
              <a:defRPr/>
            </a:pPr>
            <a:endParaRPr lang="en-US"/>
          </a:p>
        </p:txBody>
      </p:sp>
      <p:sp>
        <p:nvSpPr>
          <p:cNvPr id="30724" name="Rectangle 4"/>
          <p:cNvSpPr>
            <a:spLocks noGrp="1" noChangeArrowheads="1"/>
          </p:cNvSpPr>
          <p:nvPr>
            <p:ph type="ftr" sz="quarter" idx="2"/>
          </p:nvPr>
        </p:nvSpPr>
        <p:spPr bwMode="auto">
          <a:xfrm>
            <a:off x="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l" defTabSz="935038">
              <a:defRPr sz="1200">
                <a:latin typeface="Times New Roman" pitchFamily="18" charset="0"/>
              </a:defRPr>
            </a:lvl1pPr>
          </a:lstStyle>
          <a:p>
            <a:pPr>
              <a:defRPr/>
            </a:pPr>
            <a:endParaRPr lang="en-US"/>
          </a:p>
        </p:txBody>
      </p:sp>
      <p:sp>
        <p:nvSpPr>
          <p:cNvPr id="30725" name="Rectangle 5"/>
          <p:cNvSpPr>
            <a:spLocks noGrp="1" noChangeArrowheads="1"/>
          </p:cNvSpPr>
          <p:nvPr>
            <p:ph type="sldNum" sz="quarter" idx="3"/>
          </p:nvPr>
        </p:nvSpPr>
        <p:spPr bwMode="auto">
          <a:xfrm>
            <a:off x="5270500" y="6661504"/>
            <a:ext cx="4025901" cy="348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596" tIns="46798" rIns="93596" bIns="46798" numCol="1" anchor="b" anchorCtr="0" compatLnSpc="1">
            <a:prstTxWarp prst="textNoShape">
              <a:avLst/>
            </a:prstTxWarp>
          </a:bodyPr>
          <a:lstStyle>
            <a:lvl1pPr algn="r" defTabSz="935038">
              <a:defRPr sz="1200">
                <a:latin typeface="Times New Roman" pitchFamily="18" charset="0"/>
              </a:defRPr>
            </a:lvl1pPr>
          </a:lstStyle>
          <a:p>
            <a:pPr>
              <a:defRPr/>
            </a:pPr>
            <a:fld id="{7F23718C-D878-4F67-BBA8-97C5F0DB0C8E}" type="slidenum">
              <a:rPr lang="en-US"/>
              <a:pPr>
                <a:defRPr/>
              </a:pPr>
              <a:t>‹#›</a:t>
            </a:fld>
            <a:endParaRPr lang="en-US"/>
          </a:p>
        </p:txBody>
      </p:sp>
    </p:spTree>
    <p:extLst>
      <p:ext uri="{BB962C8B-B14F-4D97-AF65-F5344CB8AC3E}">
        <p14:creationId xmlns:p14="http://schemas.microsoft.com/office/powerpoint/2010/main" val="23704609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4"/>
          <p:cNvSpPr>
            <a:spLocks noGrp="1" noRot="1" noChangeAspect="1" noChangeArrowheads="1" noTextEdit="1"/>
          </p:cNvSpPr>
          <p:nvPr>
            <p:ph type="sldImg" idx="2"/>
          </p:nvPr>
        </p:nvSpPr>
        <p:spPr bwMode="auto">
          <a:xfrm>
            <a:off x="771525" y="265113"/>
            <a:ext cx="7727950" cy="4346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3" name="Rectangle 1029"/>
          <p:cNvSpPr>
            <a:spLocks noGrp="1" noChangeArrowheads="1"/>
          </p:cNvSpPr>
          <p:nvPr>
            <p:ph type="body" sz="quarter" idx="3"/>
          </p:nvPr>
        </p:nvSpPr>
        <p:spPr bwMode="auto">
          <a:xfrm>
            <a:off x="930275" y="4775837"/>
            <a:ext cx="7435850" cy="1963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7111983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873125" y="288925"/>
            <a:ext cx="7534275" cy="4238625"/>
          </a:xfrm>
          <a:ln/>
        </p:spPr>
      </p:sp>
      <p:sp>
        <p:nvSpPr>
          <p:cNvPr id="52227" name="Rectangle 4"/>
          <p:cNvSpPr>
            <a:spLocks noGrp="1" noChangeArrowheads="1"/>
          </p:cNvSpPr>
          <p:nvPr>
            <p:ph type="body" idx="1"/>
          </p:nvPr>
        </p:nvSpPr>
        <p:spPr>
          <a:noFill/>
        </p:spPr>
        <p:txBody>
          <a:bodyPr/>
          <a:lstStyle/>
          <a:p>
            <a:pPr eaLnBrk="1" hangingPunct="1"/>
            <a:r>
              <a:rPr lang="en-US" dirty="0"/>
              <a:t>12303b</a:t>
            </a:r>
          </a:p>
          <a:p>
            <a:pPr eaLnBrk="1" hangingPunct="1"/>
            <a:r>
              <a:rPr lang="en-US" dirty="0"/>
              <a:t>Note: vertical expressions for subgroups</a:t>
            </a:r>
            <a:r>
              <a:rPr lang="en-US" baseline="0" dirty="0"/>
              <a:t> except where noted</a:t>
            </a:r>
          </a:p>
          <a:p>
            <a:pPr eaLnBrk="1" hangingPunct="1"/>
            <a:endParaRPr lang="en-US" baseline="0" dirty="0"/>
          </a:p>
          <a:p>
            <a:r>
              <a:rPr lang="en-US" sz="1200" b="0" i="0" kern="1200" dirty="0">
                <a:solidFill>
                  <a:schemeClr val="tx1"/>
                </a:solidFill>
                <a:effectLst/>
                <a:latin typeface="Times New Roman" pitchFamily="18" charset="0"/>
                <a:ea typeface="+mn-ea"/>
                <a:cs typeface="+mn-cs"/>
              </a:rPr>
              <a:t>Slide 12: need to drop the right side columns on swing voters and GOTV Dems</a:t>
            </a:r>
          </a:p>
          <a:p>
            <a:r>
              <a:rPr lang="en-US" sz="1200" b="0" i="0" kern="1200" dirty="0">
                <a:solidFill>
                  <a:schemeClr val="tx1"/>
                </a:solidFill>
                <a:effectLst/>
                <a:latin typeface="Times New Roman" pitchFamily="18" charset="0"/>
                <a:ea typeface="+mn-ea"/>
                <a:cs typeface="+mn-cs"/>
              </a:rPr>
              <a:t>Slide 14: I like how you changed that -- let's make same changes in the other 3 slides -- 15-17. Let's use that formulation in the memo as well.</a:t>
            </a:r>
          </a:p>
          <a:p>
            <a:r>
              <a:rPr lang="en-US" sz="1200" b="0" i="0" kern="1200" dirty="0">
                <a:solidFill>
                  <a:schemeClr val="tx1"/>
                </a:solidFill>
                <a:effectLst/>
                <a:latin typeface="Times New Roman" pitchFamily="18" charset="0"/>
                <a:ea typeface="+mn-ea"/>
                <a:cs typeface="+mn-cs"/>
              </a:rPr>
              <a:t>Slide 16-17 move to Appendix</a:t>
            </a:r>
          </a:p>
          <a:p>
            <a:r>
              <a:rPr lang="en-US" sz="1200" b="0" i="0" kern="1200" dirty="0">
                <a:solidFill>
                  <a:schemeClr val="tx1"/>
                </a:solidFill>
                <a:effectLst/>
                <a:latin typeface="Times New Roman" pitchFamily="18" charset="0"/>
                <a:ea typeface="+mn-ea"/>
                <a:cs typeface="+mn-cs"/>
              </a:rPr>
              <a:t>Drop current 22, 26, 28 to 30</a:t>
            </a:r>
          </a:p>
          <a:p>
            <a:r>
              <a:rPr lang="en-US" sz="1200" b="0" i="0" kern="1200" dirty="0">
                <a:solidFill>
                  <a:schemeClr val="tx1"/>
                </a:solidFill>
                <a:effectLst/>
                <a:latin typeface="Times New Roman" pitchFamily="18" charset="0"/>
                <a:ea typeface="+mn-ea"/>
                <a:cs typeface="+mn-cs"/>
              </a:rPr>
              <a:t>Slide 18 on the Republican messages: do you think it belongs there after we do our overarching messages but before specific messages? </a:t>
            </a:r>
            <a:r>
              <a:rPr lang="en-US" sz="1200" b="0" i="0" kern="1200">
                <a:solidFill>
                  <a:schemeClr val="tx1"/>
                </a:solidFill>
                <a:effectLst/>
                <a:latin typeface="Times New Roman" pitchFamily="18" charset="0"/>
                <a:ea typeface="+mn-ea"/>
                <a:cs typeface="+mn-cs"/>
              </a:rPr>
              <a:t>Only the third top message on that slide is addressed by our slides -- dealing with the $2,000 tax savings. </a:t>
            </a:r>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Q.16a,</a:t>
            </a:r>
            <a:r>
              <a:rPr lang="en-US" baseline="0" dirty="0"/>
              <a:t> 17</a:t>
            </a:r>
            <a:endParaRPr lang="en-US" dirty="0"/>
          </a:p>
        </p:txBody>
      </p:sp>
    </p:spTree>
    <p:extLst>
      <p:ext uri="{BB962C8B-B14F-4D97-AF65-F5344CB8AC3E}">
        <p14:creationId xmlns:p14="http://schemas.microsoft.com/office/powerpoint/2010/main" val="162486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t>
            </a:r>
            <a:r>
              <a:rPr lang="en-US" baseline="0" dirty="0"/>
              <a:t>17</a:t>
            </a:r>
            <a:endParaRPr lang="en-US" dirty="0"/>
          </a:p>
        </p:txBody>
      </p:sp>
    </p:spTree>
    <p:extLst>
      <p:ext uri="{BB962C8B-B14F-4D97-AF65-F5344CB8AC3E}">
        <p14:creationId xmlns:p14="http://schemas.microsoft.com/office/powerpoint/2010/main" val="162486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Q.16b,</a:t>
            </a:r>
            <a:r>
              <a:rPr lang="en-US" baseline="0" dirty="0"/>
              <a:t> 17  NEED TO REMOVE SWING VOTERS AND GOTV DEMOCRATS COLUMNS</a:t>
            </a:r>
            <a:endParaRPr lang="en-US" dirty="0"/>
          </a:p>
        </p:txBody>
      </p:sp>
    </p:spTree>
    <p:extLst>
      <p:ext uri="{BB962C8B-B14F-4D97-AF65-F5344CB8AC3E}">
        <p14:creationId xmlns:p14="http://schemas.microsoft.com/office/powerpoint/2010/main" val="1624861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Q.16b,</a:t>
            </a:r>
            <a:r>
              <a:rPr lang="en-US" baseline="0" dirty="0"/>
              <a:t> 17</a:t>
            </a:r>
            <a:endParaRPr lang="en-US" dirty="0"/>
          </a:p>
        </p:txBody>
      </p:sp>
    </p:spTree>
    <p:extLst>
      <p:ext uri="{BB962C8B-B14F-4D97-AF65-F5344CB8AC3E}">
        <p14:creationId xmlns:p14="http://schemas.microsoft.com/office/powerpoint/2010/main" val="35089833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Q.18a</a:t>
            </a:r>
            <a:endParaRPr lang="en-US" dirty="0"/>
          </a:p>
        </p:txBody>
      </p:sp>
    </p:spTree>
    <p:extLst>
      <p:ext uri="{BB962C8B-B14F-4D97-AF65-F5344CB8AC3E}">
        <p14:creationId xmlns:p14="http://schemas.microsoft.com/office/powerpoint/2010/main" val="1301102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Q.18d</a:t>
            </a:r>
          </a:p>
        </p:txBody>
      </p:sp>
    </p:spTree>
    <p:extLst>
      <p:ext uri="{BB962C8B-B14F-4D97-AF65-F5344CB8AC3E}">
        <p14:creationId xmlns:p14="http://schemas.microsoft.com/office/powerpoint/2010/main" val="13011027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Q.18b   CHANGE DEMOCRATS AND REPUBLICANS LIKE ON THE PREVIOUS TWO SLIDES AND PUT</a:t>
            </a:r>
            <a:r>
              <a:rPr lang="en-US" baseline="0" dirty="0"/>
              <a:t> IN </a:t>
            </a:r>
            <a:r>
              <a:rPr lang="en-US" dirty="0"/>
              <a:t>APPENDIX</a:t>
            </a:r>
          </a:p>
        </p:txBody>
      </p:sp>
    </p:spTree>
    <p:extLst>
      <p:ext uri="{BB962C8B-B14F-4D97-AF65-F5344CB8AC3E}">
        <p14:creationId xmlns:p14="http://schemas.microsoft.com/office/powerpoint/2010/main" val="13011027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Q.18c  CHANGE DEMOCRATS AND REPUBLICANS LIKE ON THE PREVIOUS TWO SLIDES AND PUT IN APPENDIX</a:t>
            </a:r>
          </a:p>
        </p:txBody>
      </p:sp>
    </p:spTree>
    <p:extLst>
      <p:ext uri="{BB962C8B-B14F-4D97-AF65-F5344CB8AC3E}">
        <p14:creationId xmlns:p14="http://schemas.microsoft.com/office/powerpoint/2010/main" val="13011027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t>
            </a:r>
            <a:r>
              <a:rPr lang="en-US" baseline="0" dirty="0"/>
              <a:t>23</a:t>
            </a:r>
            <a:endParaRPr lang="en-US" dirty="0"/>
          </a:p>
        </p:txBody>
      </p:sp>
    </p:spTree>
    <p:extLst>
      <p:ext uri="{BB962C8B-B14F-4D97-AF65-F5344CB8AC3E}">
        <p14:creationId xmlns:p14="http://schemas.microsoft.com/office/powerpoint/2010/main" val="1624861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Q.19</a:t>
            </a:r>
          </a:p>
        </p:txBody>
      </p:sp>
    </p:spTree>
    <p:extLst>
      <p:ext uri="{BB962C8B-B14F-4D97-AF65-F5344CB8AC3E}">
        <p14:creationId xmlns:p14="http://schemas.microsoft.com/office/powerpoint/2010/main" val="3161684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06028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Q.19</a:t>
            </a:r>
          </a:p>
          <a:p>
            <a:r>
              <a:rPr lang="en-US" dirty="0"/>
              <a:t>Note:  red</a:t>
            </a:r>
            <a:r>
              <a:rPr lang="en-US" baseline="0" dirty="0"/>
              <a:t> and blue bars must add to 100% across</a:t>
            </a:r>
            <a:endParaRPr lang="en-US" dirty="0"/>
          </a:p>
        </p:txBody>
      </p:sp>
    </p:spTree>
    <p:extLst>
      <p:ext uri="{BB962C8B-B14F-4D97-AF65-F5344CB8AC3E}">
        <p14:creationId xmlns:p14="http://schemas.microsoft.com/office/powerpoint/2010/main" val="31616845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Q.19, 14</a:t>
            </a:r>
          </a:p>
        </p:txBody>
      </p:sp>
    </p:spTree>
    <p:extLst>
      <p:ext uri="{BB962C8B-B14F-4D97-AF65-F5344CB8AC3E}">
        <p14:creationId xmlns:p14="http://schemas.microsoft.com/office/powerpoint/2010/main" val="31616845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Q.21b  MOST LIKELY WILL HAVE</a:t>
            </a:r>
            <a:r>
              <a:rPr lang="en-US" baseline="0" dirty="0"/>
              <a:t> TO DROP THIS AS SO PARTISAN. NEED TO ASK MY LAWYER.</a:t>
            </a:r>
            <a:endParaRPr lang="en-US" dirty="0"/>
          </a:p>
        </p:txBody>
      </p:sp>
    </p:spTree>
    <p:extLst>
      <p:ext uri="{BB962C8B-B14F-4D97-AF65-F5344CB8AC3E}">
        <p14:creationId xmlns:p14="http://schemas.microsoft.com/office/powerpoint/2010/main" val="15021776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Q.27</a:t>
            </a:r>
          </a:p>
          <a:p>
            <a:r>
              <a:rPr lang="en-US" dirty="0"/>
              <a:t>Note:  voters who move to oppose </a:t>
            </a:r>
            <a:r>
              <a:rPr lang="en-US"/>
              <a:t>are </a:t>
            </a:r>
            <a:r>
              <a:rPr lang="en-US" baseline="0"/>
              <a:t>Banner </a:t>
            </a:r>
            <a:r>
              <a:rPr lang="en-US" baseline="0" dirty="0"/>
              <a:t>4 “Support Law”</a:t>
            </a:r>
            <a:endParaRPr lang="en-US" dirty="0"/>
          </a:p>
        </p:txBody>
      </p:sp>
    </p:spTree>
    <p:extLst>
      <p:ext uri="{BB962C8B-B14F-4D97-AF65-F5344CB8AC3E}">
        <p14:creationId xmlns:p14="http://schemas.microsoft.com/office/powerpoint/2010/main" val="35795627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Q.5</a:t>
            </a:r>
          </a:p>
          <a:p>
            <a:r>
              <a:rPr lang="en-US" dirty="0"/>
              <a:t>Note:  bars must add to 100%</a:t>
            </a:r>
          </a:p>
        </p:txBody>
      </p:sp>
    </p:spTree>
    <p:extLst>
      <p:ext uri="{BB962C8B-B14F-4D97-AF65-F5344CB8AC3E}">
        <p14:creationId xmlns:p14="http://schemas.microsoft.com/office/powerpoint/2010/main" val="640165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a:t>
            </a:r>
            <a:r>
              <a:rPr lang="en-US" baseline="0" dirty="0"/>
              <a:t>25</a:t>
            </a:r>
            <a:endParaRPr lang="en-US" dirty="0"/>
          </a:p>
        </p:txBody>
      </p:sp>
    </p:spTree>
    <p:extLst>
      <p:ext uri="{BB962C8B-B14F-4D97-AF65-F5344CB8AC3E}">
        <p14:creationId xmlns:p14="http://schemas.microsoft.com/office/powerpoint/2010/main" val="162486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Q.8a/28a</a:t>
            </a:r>
          </a:p>
        </p:txBody>
      </p:sp>
    </p:spTree>
    <p:extLst>
      <p:ext uri="{BB962C8B-B14F-4D97-AF65-F5344CB8AC3E}">
        <p14:creationId xmlns:p14="http://schemas.microsoft.com/office/powerpoint/2010/main" val="6487131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873125" y="288925"/>
            <a:ext cx="7534275" cy="4238625"/>
          </a:xfrm>
          <a:ln/>
        </p:spPr>
      </p:sp>
      <p:sp>
        <p:nvSpPr>
          <p:cNvPr id="52227" name="Rectangle 4"/>
          <p:cNvSpPr>
            <a:spLocks noGrp="1" noChangeArrowheads="1"/>
          </p:cNvSpPr>
          <p:nvPr>
            <p:ph type="body" idx="1"/>
          </p:nvPr>
        </p:nvSpPr>
        <p:spPr>
          <a:noFill/>
        </p:spPr>
        <p:txBody>
          <a:bodyPr/>
          <a:lstStyle/>
          <a:p>
            <a:pPr eaLnBrk="1" hangingPunct="1"/>
            <a:r>
              <a:rPr lang="en-US" dirty="0"/>
              <a:t>12303b</a:t>
            </a:r>
          </a:p>
          <a:p>
            <a:pPr eaLnBrk="1" hangingPunct="1"/>
            <a:r>
              <a:rPr lang="en-US" dirty="0"/>
              <a:t>Note: vertical expressions for subgroups</a:t>
            </a:r>
            <a:r>
              <a:rPr lang="en-US" baseline="0" dirty="0"/>
              <a:t> except where noted</a:t>
            </a:r>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Q.13ab CAN WE CHANGE THE TITLE TO “PUBLIC WANTS MEMBERS OF CONGRESS TO SUPPORT REPEAL OF TAX LAW OVER STATUS QUO”</a:t>
            </a:r>
          </a:p>
        </p:txBody>
      </p:sp>
    </p:spTree>
    <p:extLst>
      <p:ext uri="{BB962C8B-B14F-4D97-AF65-F5344CB8AC3E}">
        <p14:creationId xmlns:p14="http://schemas.microsoft.com/office/powerpoint/2010/main" val="6487131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Q.20  IN THE SUBHEAD IS IT POSSIBLE TO CHANGE TO LESS LIKELY TO SUPPORT THIS POSITION AND MORE LIKELY TO SUPPORT THIS POSITION. IF NOT PROBABLY HAVE TO DROP IT.</a:t>
            </a:r>
          </a:p>
        </p:txBody>
      </p:sp>
    </p:spTree>
    <p:extLst>
      <p:ext uri="{BB962C8B-B14F-4D97-AF65-F5344CB8AC3E}">
        <p14:creationId xmlns:p14="http://schemas.microsoft.com/office/powerpoint/2010/main" val="3161684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a:t>
            </a:r>
          </a:p>
        </p:txBody>
      </p:sp>
    </p:spTree>
    <p:extLst>
      <p:ext uri="{BB962C8B-B14F-4D97-AF65-F5344CB8AC3E}">
        <p14:creationId xmlns:p14="http://schemas.microsoft.com/office/powerpoint/2010/main" val="648713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Q.21a,</a:t>
            </a:r>
            <a:r>
              <a:rPr lang="en-US" baseline="0"/>
              <a:t> 22a</a:t>
            </a:r>
            <a:endParaRPr lang="en-US" dirty="0"/>
          </a:p>
        </p:txBody>
      </p:sp>
    </p:spTree>
    <p:extLst>
      <p:ext uri="{BB962C8B-B14F-4D97-AF65-F5344CB8AC3E}">
        <p14:creationId xmlns:p14="http://schemas.microsoft.com/office/powerpoint/2010/main" val="640165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Q.6</a:t>
            </a:r>
          </a:p>
        </p:txBody>
      </p:sp>
    </p:spTree>
    <p:extLst>
      <p:ext uri="{BB962C8B-B14F-4D97-AF65-F5344CB8AC3E}">
        <p14:creationId xmlns:p14="http://schemas.microsoft.com/office/powerpoint/2010/main" val="162486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Q.5</a:t>
            </a:r>
          </a:p>
          <a:p>
            <a:r>
              <a:rPr lang="en-US" dirty="0"/>
              <a:t>Note:  bars must add to 100%</a:t>
            </a:r>
          </a:p>
        </p:txBody>
      </p:sp>
    </p:spTree>
    <p:extLst>
      <p:ext uri="{BB962C8B-B14F-4D97-AF65-F5344CB8AC3E}">
        <p14:creationId xmlns:p14="http://schemas.microsoft.com/office/powerpoint/2010/main" val="640165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Q.7b, 26</a:t>
            </a:r>
          </a:p>
        </p:txBody>
      </p:sp>
    </p:spTree>
    <p:extLst>
      <p:ext uri="{BB962C8B-B14F-4D97-AF65-F5344CB8AC3E}">
        <p14:creationId xmlns:p14="http://schemas.microsoft.com/office/powerpoint/2010/main" val="648713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Q.9,</a:t>
            </a:r>
            <a:r>
              <a:rPr lang="en-US" baseline="0" dirty="0"/>
              <a:t> 10a</a:t>
            </a:r>
            <a:endParaRPr lang="en-US" dirty="0"/>
          </a:p>
        </p:txBody>
      </p:sp>
    </p:spTree>
    <p:extLst>
      <p:ext uri="{BB962C8B-B14F-4D97-AF65-F5344CB8AC3E}">
        <p14:creationId xmlns:p14="http://schemas.microsoft.com/office/powerpoint/2010/main" val="6401652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Q.10bc</a:t>
            </a:r>
          </a:p>
        </p:txBody>
      </p:sp>
    </p:spTree>
    <p:extLst>
      <p:ext uri="{BB962C8B-B14F-4D97-AF65-F5344CB8AC3E}">
        <p14:creationId xmlns:p14="http://schemas.microsoft.com/office/powerpoint/2010/main" val="648713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Q.11, 12a</a:t>
            </a:r>
          </a:p>
        </p:txBody>
      </p:sp>
    </p:spTree>
    <p:extLst>
      <p:ext uri="{BB962C8B-B14F-4D97-AF65-F5344CB8AC3E}">
        <p14:creationId xmlns:p14="http://schemas.microsoft.com/office/powerpoint/2010/main" val="1762549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714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9"/>
          <p:cNvSpPr>
            <a:spLocks noGrp="1" noChangeArrowheads="1"/>
          </p:cNvSpPr>
          <p:nvPr>
            <p:ph type="sldNum" sz="quarter" idx="10"/>
          </p:nvPr>
        </p:nvSpPr>
        <p:spPr>
          <a:ln/>
        </p:spPr>
        <p:txBody>
          <a:bodyPr/>
          <a:lstStyle>
            <a:lvl1pPr>
              <a:defRPr/>
            </a:lvl1pPr>
          </a:lstStyle>
          <a:p>
            <a:pPr>
              <a:defRPr/>
            </a:pPr>
            <a:fld id="{390C389E-EA88-419C-892E-C35565F9E599}" type="slidenum">
              <a:rPr lang="en-US"/>
              <a:pPr>
                <a:defRPr/>
              </a:pPr>
              <a:t>‹#›</a:t>
            </a:fld>
            <a:endParaRPr lang="en-US"/>
          </a:p>
        </p:txBody>
      </p:sp>
    </p:spTree>
    <p:extLst>
      <p:ext uri="{BB962C8B-B14F-4D97-AF65-F5344CB8AC3E}">
        <p14:creationId xmlns:p14="http://schemas.microsoft.com/office/powerpoint/2010/main" val="80337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61127" y="219076"/>
            <a:ext cx="1997075" cy="4181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69902" y="219076"/>
            <a:ext cx="5838825" cy="4181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9"/>
          <p:cNvSpPr>
            <a:spLocks noGrp="1" noChangeArrowheads="1"/>
          </p:cNvSpPr>
          <p:nvPr>
            <p:ph type="sldNum" sz="quarter" idx="10"/>
          </p:nvPr>
        </p:nvSpPr>
        <p:spPr>
          <a:ln/>
        </p:spPr>
        <p:txBody>
          <a:bodyPr/>
          <a:lstStyle>
            <a:lvl1pPr>
              <a:defRPr/>
            </a:lvl1pPr>
          </a:lstStyle>
          <a:p>
            <a:pPr>
              <a:defRPr/>
            </a:pPr>
            <a:fld id="{4F9EF859-070C-4B36-8895-241B35D42098}" type="slidenum">
              <a:rPr lang="en-US"/>
              <a:pPr>
                <a:defRPr/>
              </a:pPr>
              <a:t>‹#›</a:t>
            </a:fld>
            <a:endParaRPr lang="en-US"/>
          </a:p>
        </p:txBody>
      </p:sp>
    </p:spTree>
    <p:extLst>
      <p:ext uri="{BB962C8B-B14F-4D97-AF65-F5344CB8AC3E}">
        <p14:creationId xmlns:p14="http://schemas.microsoft.com/office/powerpoint/2010/main" val="3505614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69900" y="219075"/>
            <a:ext cx="7835900" cy="857250"/>
          </a:xfrm>
        </p:spPr>
        <p:txBody>
          <a:bodyPr/>
          <a:lstStyle/>
          <a:p>
            <a:r>
              <a:rPr lang="en-US"/>
              <a:t>Click to edit Master title style</a:t>
            </a:r>
          </a:p>
        </p:txBody>
      </p:sp>
      <p:sp>
        <p:nvSpPr>
          <p:cNvPr id="3" name="Chart Placeholder 2"/>
          <p:cNvSpPr>
            <a:spLocks noGrp="1"/>
          </p:cNvSpPr>
          <p:nvPr>
            <p:ph type="chart" idx="1"/>
          </p:nvPr>
        </p:nvSpPr>
        <p:spPr>
          <a:xfrm>
            <a:off x="685800" y="1314450"/>
            <a:ext cx="7772400" cy="3086100"/>
          </a:xfrm>
        </p:spPr>
        <p:txBody>
          <a:bodyPr/>
          <a:lstStyle/>
          <a:p>
            <a:pPr lvl="0"/>
            <a:endParaRPr lang="en-US" noProof="0"/>
          </a:p>
        </p:txBody>
      </p:sp>
      <p:sp>
        <p:nvSpPr>
          <p:cNvPr id="4" name="Rectangle 29"/>
          <p:cNvSpPr>
            <a:spLocks noGrp="1" noChangeArrowheads="1"/>
          </p:cNvSpPr>
          <p:nvPr>
            <p:ph type="sldNum" sz="quarter" idx="10"/>
          </p:nvPr>
        </p:nvSpPr>
        <p:spPr>
          <a:ln/>
        </p:spPr>
        <p:txBody>
          <a:bodyPr/>
          <a:lstStyle>
            <a:lvl1pPr>
              <a:defRPr/>
            </a:lvl1pPr>
          </a:lstStyle>
          <a:p>
            <a:pPr>
              <a:defRPr/>
            </a:pPr>
            <a:fld id="{6AB068AB-2B9B-4791-86A3-2D6CF3825551}" type="slidenum">
              <a:rPr lang="en-US"/>
              <a:pPr>
                <a:defRPr/>
              </a:pPr>
              <a:t>‹#›</a:t>
            </a:fld>
            <a:endParaRPr lang="en-US"/>
          </a:p>
        </p:txBody>
      </p:sp>
    </p:spTree>
    <p:extLst>
      <p:ext uri="{BB962C8B-B14F-4D97-AF65-F5344CB8AC3E}">
        <p14:creationId xmlns:p14="http://schemas.microsoft.com/office/powerpoint/2010/main" val="670109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69900" y="219075"/>
            <a:ext cx="7835900" cy="857250"/>
          </a:xfrm>
        </p:spPr>
        <p:txBody>
          <a:bodyPr/>
          <a:lstStyle/>
          <a:p>
            <a:r>
              <a:rPr lang="en-US"/>
              <a:t>Click to edit Master title style</a:t>
            </a:r>
          </a:p>
        </p:txBody>
      </p:sp>
      <p:sp>
        <p:nvSpPr>
          <p:cNvPr id="3" name="Chart Placeholder 2"/>
          <p:cNvSpPr>
            <a:spLocks noGrp="1"/>
          </p:cNvSpPr>
          <p:nvPr>
            <p:ph type="chart" sz="half" idx="1"/>
          </p:nvPr>
        </p:nvSpPr>
        <p:spPr>
          <a:xfrm>
            <a:off x="685800" y="1314450"/>
            <a:ext cx="3810000" cy="3086100"/>
          </a:xfrm>
        </p:spPr>
        <p:txBody>
          <a:bodyPr/>
          <a:lstStyle/>
          <a:p>
            <a:pPr lvl="0"/>
            <a:endParaRPr lang="en-US" noProof="0"/>
          </a:p>
        </p:txBody>
      </p:sp>
      <p:sp>
        <p:nvSpPr>
          <p:cNvPr id="4" name="Text Placeholder 3"/>
          <p:cNvSpPr>
            <a:spLocks noGrp="1"/>
          </p:cNvSpPr>
          <p:nvPr>
            <p:ph type="body" sz="half" idx="2"/>
          </p:nvPr>
        </p:nvSpPr>
        <p:spPr>
          <a:xfrm>
            <a:off x="4648200" y="1314450"/>
            <a:ext cx="3810000" cy="30861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pPr>
              <a:defRPr/>
            </a:pPr>
            <a:fld id="{67239B98-EC55-43F6-9F4C-FEA92D304E40}" type="slidenum">
              <a:rPr lang="en-US"/>
              <a:pPr>
                <a:defRPr/>
              </a:pPr>
              <a:t>‹#›</a:t>
            </a:fld>
            <a:endParaRPr lang="en-US"/>
          </a:p>
        </p:txBody>
      </p:sp>
    </p:spTree>
    <p:extLst>
      <p:ext uri="{BB962C8B-B14F-4D97-AF65-F5344CB8AC3E}">
        <p14:creationId xmlns:p14="http://schemas.microsoft.com/office/powerpoint/2010/main" val="183455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9"/>
          <p:cNvSpPr>
            <a:spLocks noGrp="1" noChangeArrowheads="1"/>
          </p:cNvSpPr>
          <p:nvPr>
            <p:ph type="sldNum" sz="quarter" idx="10"/>
          </p:nvPr>
        </p:nvSpPr>
        <p:spPr>
          <a:ln/>
        </p:spPr>
        <p:txBody>
          <a:bodyPr/>
          <a:lstStyle>
            <a:lvl1pPr>
              <a:defRPr/>
            </a:lvl1pPr>
          </a:lstStyle>
          <a:p>
            <a:pPr>
              <a:defRPr/>
            </a:pPr>
            <a:fld id="{92871B65-642A-4956-AD99-54792413B5FD}" type="slidenum">
              <a:rPr lang="en-US"/>
              <a:pPr>
                <a:defRPr/>
              </a:pPr>
              <a:t>‹#›</a:t>
            </a:fld>
            <a:endParaRPr lang="en-US"/>
          </a:p>
        </p:txBody>
      </p:sp>
    </p:spTree>
    <p:extLst>
      <p:ext uri="{BB962C8B-B14F-4D97-AF65-F5344CB8AC3E}">
        <p14:creationId xmlns:p14="http://schemas.microsoft.com/office/powerpoint/2010/main" val="1458305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2036914"/>
            <a:ext cx="7772400" cy="1021557"/>
          </a:xfrm>
        </p:spPr>
        <p:txBody>
          <a:bodyPr anchor="ctr"/>
          <a:lstStyle>
            <a:lvl1pPr algn="ctr">
              <a:defRPr sz="4000" b="1" cap="all">
                <a:solidFill>
                  <a:srgbClr val="000066"/>
                </a:solidFill>
              </a:defRPr>
            </a:lvl1pPr>
          </a:lstStyle>
          <a:p>
            <a:r>
              <a:rPr lang="en-US"/>
              <a:t>Click to edit Master title style</a:t>
            </a:r>
          </a:p>
        </p:txBody>
      </p:sp>
      <p:sp>
        <p:nvSpPr>
          <p:cNvPr id="4" name="Rectangle 29"/>
          <p:cNvSpPr>
            <a:spLocks noGrp="1" noChangeArrowheads="1"/>
          </p:cNvSpPr>
          <p:nvPr>
            <p:ph type="sldNum" sz="quarter" idx="10"/>
          </p:nvPr>
        </p:nvSpPr>
        <p:spPr>
          <a:ln/>
        </p:spPr>
        <p:txBody>
          <a:bodyPr/>
          <a:lstStyle>
            <a:lvl1pPr>
              <a:defRPr/>
            </a:lvl1pPr>
          </a:lstStyle>
          <a:p>
            <a:pPr>
              <a:defRPr/>
            </a:pPr>
            <a:fld id="{773A8D9D-64E9-4306-8D36-E616A295A43F}" type="slidenum">
              <a:rPr lang="en-US"/>
              <a:pPr>
                <a:defRPr/>
              </a:pPr>
              <a:t>‹#›</a:t>
            </a:fld>
            <a:endParaRPr lang="en-US"/>
          </a:p>
        </p:txBody>
      </p:sp>
    </p:spTree>
    <p:extLst>
      <p:ext uri="{BB962C8B-B14F-4D97-AF65-F5344CB8AC3E}">
        <p14:creationId xmlns:p14="http://schemas.microsoft.com/office/powerpoint/2010/main" val="317589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3810000" cy="3086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9"/>
          <p:cNvSpPr>
            <a:spLocks noGrp="1" noChangeArrowheads="1"/>
          </p:cNvSpPr>
          <p:nvPr>
            <p:ph type="sldNum" sz="quarter" idx="10"/>
          </p:nvPr>
        </p:nvSpPr>
        <p:spPr>
          <a:ln/>
        </p:spPr>
        <p:txBody>
          <a:bodyPr/>
          <a:lstStyle>
            <a:lvl1pPr>
              <a:defRPr/>
            </a:lvl1pPr>
          </a:lstStyle>
          <a:p>
            <a:pPr>
              <a:defRPr/>
            </a:pPr>
            <a:fld id="{47364ADB-A2B8-43A6-B0F9-5D098760C5FE}" type="slidenum">
              <a:rPr lang="en-US"/>
              <a:pPr>
                <a:defRPr/>
              </a:pPr>
              <a:t>‹#›</a:t>
            </a:fld>
            <a:endParaRPr lang="en-US"/>
          </a:p>
        </p:txBody>
      </p:sp>
    </p:spTree>
    <p:extLst>
      <p:ext uri="{BB962C8B-B14F-4D97-AF65-F5344CB8AC3E}">
        <p14:creationId xmlns:p14="http://schemas.microsoft.com/office/powerpoint/2010/main" val="313114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9"/>
          <p:cNvSpPr>
            <a:spLocks noGrp="1" noChangeArrowheads="1"/>
          </p:cNvSpPr>
          <p:nvPr>
            <p:ph type="sldNum" sz="quarter" idx="10"/>
          </p:nvPr>
        </p:nvSpPr>
        <p:spPr>
          <a:ln/>
        </p:spPr>
        <p:txBody>
          <a:bodyPr/>
          <a:lstStyle>
            <a:lvl1pPr>
              <a:defRPr/>
            </a:lvl1pPr>
          </a:lstStyle>
          <a:p>
            <a:pPr>
              <a:defRPr/>
            </a:pPr>
            <a:fld id="{D82D3F97-03C6-4464-9DEB-5A2363B34F94}" type="slidenum">
              <a:rPr lang="en-US"/>
              <a:pPr>
                <a:defRPr/>
              </a:pPr>
              <a:t>‹#›</a:t>
            </a:fld>
            <a:endParaRPr lang="en-US"/>
          </a:p>
        </p:txBody>
      </p:sp>
    </p:spTree>
    <p:extLst>
      <p:ext uri="{BB962C8B-B14F-4D97-AF65-F5344CB8AC3E}">
        <p14:creationId xmlns:p14="http://schemas.microsoft.com/office/powerpoint/2010/main" val="191354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9"/>
          <p:cNvSpPr>
            <a:spLocks noGrp="1" noChangeArrowheads="1"/>
          </p:cNvSpPr>
          <p:nvPr>
            <p:ph type="sldNum" sz="quarter" idx="10"/>
          </p:nvPr>
        </p:nvSpPr>
        <p:spPr>
          <a:ln/>
        </p:spPr>
        <p:txBody>
          <a:bodyPr/>
          <a:lstStyle>
            <a:lvl1pPr>
              <a:defRPr/>
            </a:lvl1pPr>
          </a:lstStyle>
          <a:p>
            <a:pPr>
              <a:defRPr/>
            </a:pPr>
            <a:fld id="{8156BA16-E66C-4DDD-BC60-9500E3D28856}" type="slidenum">
              <a:rPr lang="en-US"/>
              <a:pPr>
                <a:defRPr/>
              </a:pPr>
              <a:t>‹#›</a:t>
            </a:fld>
            <a:endParaRPr lang="en-US"/>
          </a:p>
        </p:txBody>
      </p:sp>
    </p:spTree>
    <p:extLst>
      <p:ext uri="{BB962C8B-B14F-4D97-AF65-F5344CB8AC3E}">
        <p14:creationId xmlns:p14="http://schemas.microsoft.com/office/powerpoint/2010/main" val="1379047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9"/>
          <p:cNvSpPr>
            <a:spLocks noGrp="1" noChangeArrowheads="1"/>
          </p:cNvSpPr>
          <p:nvPr>
            <p:ph type="sldNum" sz="quarter" idx="10"/>
          </p:nvPr>
        </p:nvSpPr>
        <p:spPr>
          <a:ln/>
        </p:spPr>
        <p:txBody>
          <a:bodyPr/>
          <a:lstStyle>
            <a:lvl1pPr>
              <a:defRPr/>
            </a:lvl1pPr>
          </a:lstStyle>
          <a:p>
            <a:pPr>
              <a:defRPr/>
            </a:pPr>
            <a:fld id="{2F2503B9-E1CF-4233-9D34-5E0F3CCCBF8A}" type="slidenum">
              <a:rPr lang="en-US"/>
              <a:pPr>
                <a:defRPr/>
              </a:pPr>
              <a:t>‹#›</a:t>
            </a:fld>
            <a:endParaRPr lang="en-US"/>
          </a:p>
        </p:txBody>
      </p:sp>
    </p:spTree>
    <p:extLst>
      <p:ext uri="{BB962C8B-B14F-4D97-AF65-F5344CB8AC3E}">
        <p14:creationId xmlns:p14="http://schemas.microsoft.com/office/powerpoint/2010/main" val="306279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9C372A62-E5AE-495A-AD53-535B399F9E04}" type="slidenum">
              <a:rPr lang="en-US"/>
              <a:pPr>
                <a:defRPr/>
              </a:pPr>
              <a:t>‹#›</a:t>
            </a:fld>
            <a:endParaRPr lang="en-US"/>
          </a:p>
        </p:txBody>
      </p:sp>
    </p:spTree>
    <p:extLst>
      <p:ext uri="{BB962C8B-B14F-4D97-AF65-F5344CB8AC3E}">
        <p14:creationId xmlns:p14="http://schemas.microsoft.com/office/powerpoint/2010/main" val="1717684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9"/>
          <p:cNvSpPr>
            <a:spLocks noGrp="1" noChangeArrowheads="1"/>
          </p:cNvSpPr>
          <p:nvPr>
            <p:ph type="sldNum" sz="quarter" idx="10"/>
          </p:nvPr>
        </p:nvSpPr>
        <p:spPr>
          <a:ln/>
        </p:spPr>
        <p:txBody>
          <a:bodyPr/>
          <a:lstStyle>
            <a:lvl1pPr>
              <a:defRPr/>
            </a:lvl1pPr>
          </a:lstStyle>
          <a:p>
            <a:pPr>
              <a:defRPr/>
            </a:pPr>
            <a:fld id="{27343D04-45C6-4147-AAB6-A6E67E96F3B1}" type="slidenum">
              <a:rPr lang="en-US"/>
              <a:pPr>
                <a:defRPr/>
              </a:pPr>
              <a:t>‹#›</a:t>
            </a:fld>
            <a:endParaRPr lang="en-US"/>
          </a:p>
        </p:txBody>
      </p:sp>
    </p:spTree>
    <p:extLst>
      <p:ext uri="{BB962C8B-B14F-4D97-AF65-F5344CB8AC3E}">
        <p14:creationId xmlns:p14="http://schemas.microsoft.com/office/powerpoint/2010/main" val="343500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Rectangle 2"/>
          <p:cNvSpPr>
            <a:spLocks noGrp="1" noChangeArrowheads="1"/>
          </p:cNvSpPr>
          <p:nvPr userDrawn="1">
            <p:ph type="title"/>
          </p:nvPr>
        </p:nvSpPr>
        <p:spPr bwMode="auto">
          <a:xfrm>
            <a:off x="363166" y="214410"/>
            <a:ext cx="8417668" cy="792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Rectangle 3"/>
          <p:cNvSpPr>
            <a:spLocks noGrp="1" noChangeArrowheads="1"/>
          </p:cNvSpPr>
          <p:nvPr userDrawn="1">
            <p:ph type="body" idx="1"/>
          </p:nvPr>
        </p:nvSpPr>
        <p:spPr bwMode="auto">
          <a:xfrm>
            <a:off x="596630" y="1314450"/>
            <a:ext cx="8157226" cy="3385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53" name="Rectangle 29"/>
          <p:cNvSpPr>
            <a:spLocks noGrp="1" noChangeArrowheads="1"/>
          </p:cNvSpPr>
          <p:nvPr userDrawn="1">
            <p:ph type="sldNum" sz="quarter" idx="4"/>
          </p:nvPr>
        </p:nvSpPr>
        <p:spPr bwMode="auto">
          <a:xfrm>
            <a:off x="8502134" y="4893285"/>
            <a:ext cx="584200" cy="22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chemeClr val="tx1">
                    <a:lumMod val="65000"/>
                    <a:lumOff val="35000"/>
                  </a:schemeClr>
                </a:solidFill>
                <a:latin typeface="Calibri" pitchFamily="34" charset="0"/>
              </a:defRPr>
            </a:lvl1pPr>
          </a:lstStyle>
          <a:p>
            <a:pPr>
              <a:defRPr/>
            </a:pPr>
            <a:fld id="{B5D8C01E-2EBF-4AF0-A0DC-0BAF3B98442B}" type="slidenum">
              <a:rPr lang="en-US" smtClean="0"/>
              <a:pPr>
                <a:defRPr/>
              </a:pPr>
              <a:t>‹#›</a:t>
            </a:fld>
            <a:endParaRPr lang="en-US" dirty="0"/>
          </a:p>
        </p:txBody>
      </p:sp>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252414" y="64633"/>
            <a:ext cx="601037" cy="110581"/>
          </a:xfrm>
          <a:prstGeom prst="rect">
            <a:avLst/>
          </a:prstGeom>
        </p:spPr>
      </p:pic>
      <p:sp>
        <p:nvSpPr>
          <p:cNvPr id="3" name="TextBox 2"/>
          <p:cNvSpPr txBox="1"/>
          <p:nvPr userDrawn="1"/>
        </p:nvSpPr>
        <p:spPr>
          <a:xfrm>
            <a:off x="1679642" y="4895934"/>
            <a:ext cx="5466944" cy="246221"/>
          </a:xfrm>
          <a:prstGeom prst="rect">
            <a:avLst/>
          </a:prstGeom>
          <a:noFill/>
        </p:spPr>
        <p:txBody>
          <a:bodyPr wrap="square" rtlCol="0">
            <a:spAutoFit/>
          </a:bodyPr>
          <a:lstStyle/>
          <a:p>
            <a:r>
              <a:rPr lang="en-US" sz="1000" dirty="0">
                <a:solidFill>
                  <a:schemeClr val="tx1">
                    <a:lumMod val="65000"/>
                    <a:lumOff val="35000"/>
                  </a:schemeClr>
                </a:solidFill>
                <a:latin typeface="Calibri" pitchFamily="34" charset="0"/>
              </a:rPr>
              <a:t>Winning the Tax</a:t>
            </a:r>
            <a:r>
              <a:rPr lang="en-US" sz="1000" baseline="0" dirty="0">
                <a:solidFill>
                  <a:schemeClr val="tx1">
                    <a:lumMod val="65000"/>
                    <a:lumOff val="35000"/>
                  </a:schemeClr>
                </a:solidFill>
                <a:latin typeface="Calibri" pitchFamily="34" charset="0"/>
              </a:rPr>
              <a:t> Debate </a:t>
            </a:r>
            <a:r>
              <a:rPr lang="en-US" sz="1000" dirty="0">
                <a:solidFill>
                  <a:schemeClr val="tx1">
                    <a:lumMod val="65000"/>
                    <a:lumOff val="35000"/>
                  </a:schemeClr>
                </a:solidFill>
                <a:latin typeface="Calibri" pitchFamily="34" charset="0"/>
              </a:rPr>
              <a:t>– March 2018 – Hart Research and Global Strategy</a:t>
            </a:r>
            <a:r>
              <a:rPr lang="en-US" sz="1000" baseline="0" dirty="0">
                <a:solidFill>
                  <a:schemeClr val="tx1">
                    <a:lumMod val="65000"/>
                    <a:lumOff val="35000"/>
                  </a:schemeClr>
                </a:solidFill>
                <a:latin typeface="Calibri" pitchFamily="34" charset="0"/>
              </a:rPr>
              <a:t> Group</a:t>
            </a:r>
            <a:endParaRPr lang="en-US" sz="1000" dirty="0">
              <a:solidFill>
                <a:schemeClr val="tx1">
                  <a:lumMod val="65000"/>
                  <a:lumOff val="35000"/>
                </a:schemeClr>
              </a:solidFill>
              <a:latin typeface="Calibri" pitchFamily="34" charset="0"/>
            </a:endParaRPr>
          </a:p>
        </p:txBody>
      </p:sp>
      <p:pic>
        <p:nvPicPr>
          <p:cNvPr id="7" name="Picture 2" descr="Image result for global strategy group logo"/>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7945490" y="25940"/>
            <a:ext cx="1138862" cy="21441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4138" r:id="rId1"/>
    <p:sldLayoutId id="2147484116"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 id="2147484126" r:id="rId12"/>
    <p:sldLayoutId id="2147484127" r:id="rId13"/>
  </p:sldLayoutIdLst>
  <p:hf hdr="0" ftr="0" dt="0"/>
  <p:txStyles>
    <p:titleStyle>
      <a:lvl1pPr algn="l" rtl="0" eaLnBrk="0" fontAlgn="base" hangingPunct="0">
        <a:lnSpc>
          <a:spcPct val="80000"/>
        </a:lnSpc>
        <a:spcBef>
          <a:spcPct val="0"/>
        </a:spcBef>
        <a:spcAft>
          <a:spcPct val="0"/>
        </a:spcAft>
        <a:defRPr sz="2100" b="1" i="0">
          <a:solidFill>
            <a:schemeClr val="tx1"/>
          </a:solidFill>
          <a:latin typeface="Calibri" pitchFamily="34" charset="0"/>
          <a:ea typeface="+mj-ea"/>
          <a:cs typeface="+mj-cs"/>
        </a:defRPr>
      </a:lvl1pPr>
      <a:lvl2pPr algn="l" rtl="0" eaLnBrk="0" fontAlgn="base" hangingPunct="0">
        <a:lnSpc>
          <a:spcPct val="80000"/>
        </a:lnSpc>
        <a:spcBef>
          <a:spcPct val="0"/>
        </a:spcBef>
        <a:spcAft>
          <a:spcPct val="0"/>
        </a:spcAft>
        <a:defRPr sz="2800" b="1">
          <a:solidFill>
            <a:schemeClr val="tx2"/>
          </a:solidFill>
          <a:latin typeface="Arial" charset="0"/>
        </a:defRPr>
      </a:lvl2pPr>
      <a:lvl3pPr algn="l" rtl="0" eaLnBrk="0" fontAlgn="base" hangingPunct="0">
        <a:lnSpc>
          <a:spcPct val="80000"/>
        </a:lnSpc>
        <a:spcBef>
          <a:spcPct val="0"/>
        </a:spcBef>
        <a:spcAft>
          <a:spcPct val="0"/>
        </a:spcAft>
        <a:defRPr sz="2800" b="1">
          <a:solidFill>
            <a:schemeClr val="tx2"/>
          </a:solidFill>
          <a:latin typeface="Arial" charset="0"/>
        </a:defRPr>
      </a:lvl3pPr>
      <a:lvl4pPr algn="l" rtl="0" eaLnBrk="0" fontAlgn="base" hangingPunct="0">
        <a:lnSpc>
          <a:spcPct val="80000"/>
        </a:lnSpc>
        <a:spcBef>
          <a:spcPct val="0"/>
        </a:spcBef>
        <a:spcAft>
          <a:spcPct val="0"/>
        </a:spcAft>
        <a:defRPr sz="2800" b="1">
          <a:solidFill>
            <a:schemeClr val="tx2"/>
          </a:solidFill>
          <a:latin typeface="Arial" charset="0"/>
        </a:defRPr>
      </a:lvl4pPr>
      <a:lvl5pPr algn="l" rtl="0" eaLnBrk="0" fontAlgn="base" hangingPunct="0">
        <a:lnSpc>
          <a:spcPct val="80000"/>
        </a:lnSpc>
        <a:spcBef>
          <a:spcPct val="0"/>
        </a:spcBef>
        <a:spcAft>
          <a:spcPct val="0"/>
        </a:spcAft>
        <a:defRPr sz="2800" b="1">
          <a:solidFill>
            <a:schemeClr val="tx2"/>
          </a:solidFill>
          <a:latin typeface="Arial" charset="0"/>
        </a:defRPr>
      </a:lvl5pPr>
      <a:lvl6pPr marL="457200" algn="l" rtl="0" fontAlgn="base">
        <a:lnSpc>
          <a:spcPct val="80000"/>
        </a:lnSpc>
        <a:spcBef>
          <a:spcPct val="0"/>
        </a:spcBef>
        <a:spcAft>
          <a:spcPct val="0"/>
        </a:spcAft>
        <a:defRPr sz="2800" b="1">
          <a:solidFill>
            <a:schemeClr val="tx2"/>
          </a:solidFill>
          <a:latin typeface="Arial" charset="0"/>
        </a:defRPr>
      </a:lvl6pPr>
      <a:lvl7pPr marL="914400" algn="l" rtl="0" fontAlgn="base">
        <a:lnSpc>
          <a:spcPct val="80000"/>
        </a:lnSpc>
        <a:spcBef>
          <a:spcPct val="0"/>
        </a:spcBef>
        <a:spcAft>
          <a:spcPct val="0"/>
        </a:spcAft>
        <a:defRPr sz="2800" b="1">
          <a:solidFill>
            <a:schemeClr val="tx2"/>
          </a:solidFill>
          <a:latin typeface="Arial" charset="0"/>
        </a:defRPr>
      </a:lvl7pPr>
      <a:lvl8pPr marL="1371600" algn="l" rtl="0" fontAlgn="base">
        <a:lnSpc>
          <a:spcPct val="80000"/>
        </a:lnSpc>
        <a:spcBef>
          <a:spcPct val="0"/>
        </a:spcBef>
        <a:spcAft>
          <a:spcPct val="0"/>
        </a:spcAft>
        <a:defRPr sz="2800" b="1">
          <a:solidFill>
            <a:schemeClr val="tx2"/>
          </a:solidFill>
          <a:latin typeface="Arial" charset="0"/>
        </a:defRPr>
      </a:lvl8pPr>
      <a:lvl9pPr marL="1828800" algn="l" rtl="0" fontAlgn="base">
        <a:lnSpc>
          <a:spcPct val="80000"/>
        </a:lnSpc>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accent1"/>
        </a:buClr>
        <a:buFont typeface="Wingdings" pitchFamily="2" charset="2"/>
        <a:buChar char="n"/>
        <a:defRPr sz="28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chemeClr val="accent1"/>
        </a:buClr>
        <a:buFont typeface="Arial" pitchFamily="34" charset="0"/>
        <a:buChar char="•"/>
        <a:defRPr sz="2400">
          <a:solidFill>
            <a:schemeClr val="tx1"/>
          </a:solidFill>
          <a:latin typeface="Arial" pitchFamily="34" charset="0"/>
          <a:cs typeface="Arial" pitchFamily="34" charset="0"/>
        </a:defRPr>
      </a:lvl2pPr>
      <a:lvl3pPr marL="1143000" indent="-228600" algn="l" rtl="0" eaLnBrk="0" fontAlgn="base" hangingPunct="0">
        <a:spcBef>
          <a:spcPct val="20000"/>
        </a:spcBef>
        <a:spcAft>
          <a:spcPct val="0"/>
        </a:spcAft>
        <a:buClr>
          <a:schemeClr val="accent1"/>
        </a:buClr>
        <a:buFont typeface="Arial" pitchFamily="34" charset="0"/>
        <a:buChar char="•"/>
        <a:defRPr sz="2400">
          <a:solidFill>
            <a:schemeClr val="tx1"/>
          </a:solidFill>
          <a:latin typeface="Arial" pitchFamily="34" charset="0"/>
          <a:cs typeface="Arial" pitchFamily="34" charset="0"/>
        </a:defRPr>
      </a:lvl3pPr>
      <a:lvl4pPr marL="1600200" indent="-228600" algn="l" rtl="0" eaLnBrk="0" fontAlgn="base" hangingPunct="0">
        <a:spcBef>
          <a:spcPct val="20000"/>
        </a:spcBef>
        <a:spcAft>
          <a:spcPct val="0"/>
        </a:spcAft>
        <a:buClr>
          <a:schemeClr val="accent1"/>
        </a:buClr>
        <a:buFont typeface="Arial" pitchFamily="34" charset="0"/>
        <a:buChar char="•"/>
        <a:defRPr sz="2000">
          <a:solidFill>
            <a:schemeClr val="tx1"/>
          </a:solidFill>
          <a:latin typeface="Arial" pitchFamily="34" charset="0"/>
          <a:cs typeface="Arial" pitchFamily="34" charset="0"/>
        </a:defRPr>
      </a:lvl4pPr>
      <a:lvl5pPr marL="2057400" indent="-228600" algn="l" rtl="0" eaLnBrk="0" fontAlgn="base" hangingPunct="0">
        <a:spcBef>
          <a:spcPct val="20000"/>
        </a:spcBef>
        <a:spcAft>
          <a:spcPct val="0"/>
        </a:spcAft>
        <a:buClr>
          <a:schemeClr val="accent1"/>
        </a:buClr>
        <a:buFont typeface="Arial" pitchFamily="34" charset="0"/>
        <a:buChar char="•"/>
        <a:defRPr sz="2000">
          <a:solidFill>
            <a:schemeClr val="tx1"/>
          </a:solidFill>
          <a:latin typeface="Arial" pitchFamily="34" charset="0"/>
          <a:cs typeface="Arial" pitchFamily="34" charset="0"/>
        </a:defRPr>
      </a:lvl5pPr>
      <a:lvl6pPr marL="25146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55B848"/>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33"/>
          <p:cNvSpPr txBox="1">
            <a:spLocks noChangeArrowheads="1"/>
          </p:cNvSpPr>
          <p:nvPr/>
        </p:nvSpPr>
        <p:spPr bwMode="auto">
          <a:xfrm>
            <a:off x="642939" y="2025913"/>
            <a:ext cx="7858125"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ct val="85000"/>
              </a:lnSpc>
            </a:pPr>
            <a:r>
              <a:rPr lang="en-US" sz="5400" b="1" dirty="0">
                <a:solidFill>
                  <a:srgbClr val="002060"/>
                </a:solidFill>
                <a:latin typeface="Calibri" pitchFamily="34" charset="0"/>
              </a:rPr>
              <a:t>Winning the Tax Debate</a:t>
            </a:r>
          </a:p>
          <a:p>
            <a:pPr eaLnBrk="1" hangingPunct="1">
              <a:lnSpc>
                <a:spcPct val="85000"/>
              </a:lnSpc>
            </a:pPr>
            <a:r>
              <a:rPr lang="en-US" sz="5400" b="1" dirty="0">
                <a:solidFill>
                  <a:srgbClr val="002060"/>
                </a:solidFill>
                <a:latin typeface="Calibri" pitchFamily="34" charset="0"/>
              </a:rPr>
              <a:t>in 2018</a:t>
            </a:r>
          </a:p>
        </p:txBody>
      </p:sp>
      <p:sp>
        <p:nvSpPr>
          <p:cNvPr id="4100" name="Text Box 234"/>
          <p:cNvSpPr txBox="1">
            <a:spLocks noChangeArrowheads="1"/>
          </p:cNvSpPr>
          <p:nvPr/>
        </p:nvSpPr>
        <p:spPr bwMode="auto">
          <a:xfrm>
            <a:off x="1198550" y="3952058"/>
            <a:ext cx="66961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r>
              <a:rPr lang="en-US" sz="1800" i="1" dirty="0">
                <a:solidFill>
                  <a:srgbClr val="002060"/>
                </a:solidFill>
                <a:latin typeface="Calibri" pitchFamily="34" charset="0"/>
              </a:rPr>
              <a:t>Key findings from a nationwide survey among 2,065 likely 2018 voters</a:t>
            </a:r>
          </a:p>
          <a:p>
            <a:pPr eaLnBrk="1" hangingPunct="1"/>
            <a:r>
              <a:rPr lang="en-US" sz="1800" i="1" dirty="0">
                <a:solidFill>
                  <a:srgbClr val="002060"/>
                </a:solidFill>
                <a:latin typeface="Calibri" pitchFamily="34" charset="0"/>
              </a:rPr>
              <a:t>Conducted March 3 to 15, 2018</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041" y="410212"/>
            <a:ext cx="2621003" cy="482224"/>
          </a:xfrm>
          <a:prstGeom prst="rect">
            <a:avLst/>
          </a:prstGeom>
        </p:spPr>
      </p:pic>
      <p:pic>
        <p:nvPicPr>
          <p:cNvPr id="1026" name="Picture 2" descr="Image result for global strategy group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9541" y="308116"/>
            <a:ext cx="3645967" cy="686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858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96651"/>
            <a:ext cx="8417668" cy="792372"/>
          </a:xfrm>
        </p:spPr>
        <p:txBody>
          <a:bodyPr/>
          <a:lstStyle/>
          <a:p>
            <a:r>
              <a:rPr lang="en-US" dirty="0"/>
              <a:t>Top Reason to Support Tax Bill:  Lower Taxes for Ordinary Americans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1233364"/>
              </p:ext>
            </p:extLst>
          </p:nvPr>
        </p:nvGraphicFramePr>
        <p:xfrm>
          <a:off x="2133600" y="1208314"/>
          <a:ext cx="6291943" cy="325284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10</a:t>
            </a:fld>
            <a:endParaRPr lang="en-US"/>
          </a:p>
        </p:txBody>
      </p:sp>
      <p:sp>
        <p:nvSpPr>
          <p:cNvPr id="6" name="Rectangle 5"/>
          <p:cNvSpPr/>
          <p:nvPr/>
        </p:nvSpPr>
        <p:spPr>
          <a:xfrm>
            <a:off x="1118755" y="806918"/>
            <a:ext cx="6906491" cy="261610"/>
          </a:xfrm>
          <a:prstGeom prst="rect">
            <a:avLst/>
          </a:prstGeom>
        </p:spPr>
        <p:txBody>
          <a:bodyPr wrap="square">
            <a:spAutoFit/>
          </a:bodyPr>
          <a:lstStyle/>
          <a:p>
            <a:r>
              <a:rPr lang="en-US" sz="1100" i="1" dirty="0">
                <a:solidFill>
                  <a:schemeClr val="tx1">
                    <a:lumMod val="65000"/>
                    <a:lumOff val="35000"/>
                  </a:schemeClr>
                </a:solidFill>
              </a:rPr>
              <a:t>Proportion ranking each among the top two reasons for supporting the new tax law:</a:t>
            </a:r>
          </a:p>
        </p:txBody>
      </p:sp>
      <p:sp>
        <p:nvSpPr>
          <p:cNvPr id="9" name="TextBox 8"/>
          <p:cNvSpPr txBox="1"/>
          <p:nvPr/>
        </p:nvSpPr>
        <p:spPr>
          <a:xfrm>
            <a:off x="145474" y="1459203"/>
            <a:ext cx="2133596" cy="2734082"/>
          </a:xfrm>
          <a:prstGeom prst="rect">
            <a:avLst/>
          </a:prstGeom>
          <a:noFill/>
        </p:spPr>
        <p:txBody>
          <a:bodyPr wrap="square" rtlCol="0">
            <a:spAutoFit/>
          </a:bodyPr>
          <a:lstStyle/>
          <a:p>
            <a:pPr algn="r" fontAlgn="b">
              <a:spcBef>
                <a:spcPts val="2200"/>
              </a:spcBef>
            </a:pPr>
            <a:r>
              <a:rPr lang="en-US" sz="1000" dirty="0"/>
              <a:t>Cuts taxes for ordinary Americans; they keep more of their money</a:t>
            </a:r>
          </a:p>
          <a:p>
            <a:pPr algn="r" fontAlgn="b">
              <a:spcBef>
                <a:spcPts val="2200"/>
              </a:spcBef>
            </a:pPr>
            <a:r>
              <a:rPr lang="en-US" sz="1000" dirty="0"/>
              <a:t>Companies are raising wages, giving bonuses to employees</a:t>
            </a:r>
          </a:p>
          <a:p>
            <a:pPr algn="r" fontAlgn="b">
              <a:spcBef>
                <a:spcPts val="2200"/>
              </a:spcBef>
            </a:pPr>
            <a:r>
              <a:rPr lang="en-US" sz="1000" dirty="0"/>
              <a:t>Companies are investing more, creating more jobs in USA</a:t>
            </a:r>
          </a:p>
          <a:p>
            <a:pPr algn="r" fontAlgn="b">
              <a:spcBef>
                <a:spcPts val="3000"/>
              </a:spcBef>
            </a:pPr>
            <a:r>
              <a:rPr lang="en-US" sz="1000" dirty="0"/>
              <a:t>Makes tax code simpler</a:t>
            </a:r>
          </a:p>
          <a:p>
            <a:pPr algn="r" fontAlgn="b">
              <a:spcBef>
                <a:spcPts val="3600"/>
              </a:spcBef>
            </a:pPr>
            <a:r>
              <a:rPr lang="en-US" sz="1000" dirty="0"/>
              <a:t>Makes tax code more fair</a:t>
            </a:r>
          </a:p>
        </p:txBody>
      </p:sp>
      <p:sp>
        <p:nvSpPr>
          <p:cNvPr id="11" name="TextBox 10"/>
          <p:cNvSpPr txBox="1"/>
          <p:nvPr/>
        </p:nvSpPr>
        <p:spPr>
          <a:xfrm>
            <a:off x="8105547" y="1096315"/>
            <a:ext cx="744114" cy="3170099"/>
          </a:xfrm>
          <a:prstGeom prst="rect">
            <a:avLst/>
          </a:prstGeom>
          <a:noFill/>
          <a:ln>
            <a:solidFill>
              <a:schemeClr val="accent3"/>
            </a:solidFill>
          </a:ln>
        </p:spPr>
        <p:txBody>
          <a:bodyPr wrap="none" rtlCol="0">
            <a:spAutoFit/>
          </a:bodyPr>
          <a:lstStyle/>
          <a:p>
            <a:pPr>
              <a:spcBef>
                <a:spcPts val="1200"/>
              </a:spcBef>
            </a:pPr>
            <a:r>
              <a:rPr lang="en-US" sz="1000" dirty="0"/>
              <a:t>True </a:t>
            </a:r>
            <a:br>
              <a:rPr lang="en-US" sz="1000" dirty="0"/>
            </a:br>
            <a:r>
              <a:rPr lang="en-US" sz="1000" dirty="0"/>
              <a:t>statement</a:t>
            </a:r>
          </a:p>
          <a:p>
            <a:pPr>
              <a:spcBef>
                <a:spcPts val="1200"/>
              </a:spcBef>
            </a:pPr>
            <a:r>
              <a:rPr lang="en-US" sz="1000" dirty="0"/>
              <a:t>61%</a:t>
            </a:r>
          </a:p>
          <a:p>
            <a:pPr>
              <a:spcBef>
                <a:spcPts val="3500"/>
              </a:spcBef>
            </a:pPr>
            <a:r>
              <a:rPr lang="en-US" sz="1000" dirty="0"/>
              <a:t>53%</a:t>
            </a:r>
          </a:p>
          <a:p>
            <a:pPr>
              <a:spcBef>
                <a:spcPts val="3500"/>
              </a:spcBef>
            </a:pPr>
            <a:r>
              <a:rPr lang="en-US" sz="1000" dirty="0"/>
              <a:t>54%</a:t>
            </a:r>
          </a:p>
          <a:p>
            <a:pPr>
              <a:spcBef>
                <a:spcPts val="3500"/>
              </a:spcBef>
            </a:pPr>
            <a:r>
              <a:rPr lang="en-US" sz="1000" dirty="0"/>
              <a:t>55%</a:t>
            </a:r>
          </a:p>
          <a:p>
            <a:pPr>
              <a:spcBef>
                <a:spcPts val="3500"/>
              </a:spcBef>
            </a:pPr>
            <a:r>
              <a:rPr lang="en-US" sz="1000" dirty="0"/>
              <a:t>43%</a:t>
            </a:r>
          </a:p>
        </p:txBody>
      </p:sp>
    </p:spTree>
    <p:extLst>
      <p:ext uri="{BB962C8B-B14F-4D97-AF65-F5344CB8AC3E}">
        <p14:creationId xmlns:p14="http://schemas.microsoft.com/office/powerpoint/2010/main" val="320756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96651"/>
            <a:ext cx="8417668" cy="792372"/>
          </a:xfrm>
        </p:spPr>
        <p:txBody>
          <a:bodyPr/>
          <a:lstStyle/>
          <a:p>
            <a:r>
              <a:rPr lang="en-US" dirty="0"/>
              <a:t>Voters Believe Criticisms of Tax Bill Are True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61520661"/>
              </p:ext>
            </p:extLst>
          </p:nvPr>
        </p:nvGraphicFramePr>
        <p:xfrm>
          <a:off x="2237505" y="886692"/>
          <a:ext cx="6619875" cy="3844636"/>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11</a:t>
            </a:fld>
            <a:endParaRPr lang="en-US"/>
          </a:p>
        </p:txBody>
      </p:sp>
      <p:sp>
        <p:nvSpPr>
          <p:cNvPr id="9" name="TextBox 8"/>
          <p:cNvSpPr txBox="1"/>
          <p:nvPr/>
        </p:nvSpPr>
        <p:spPr>
          <a:xfrm>
            <a:off x="0" y="1257078"/>
            <a:ext cx="2438400" cy="3503523"/>
          </a:xfrm>
          <a:prstGeom prst="rect">
            <a:avLst/>
          </a:prstGeom>
          <a:noFill/>
        </p:spPr>
        <p:txBody>
          <a:bodyPr wrap="square" rtlCol="0">
            <a:spAutoFit/>
          </a:bodyPr>
          <a:lstStyle/>
          <a:p>
            <a:pPr algn="r" fontAlgn="b">
              <a:spcBef>
                <a:spcPts val="1000"/>
              </a:spcBef>
            </a:pPr>
            <a:r>
              <a:rPr lang="en-US" sz="1000" dirty="0"/>
              <a:t>Permanent cuts for corporations, temporary cuts for middle class</a:t>
            </a:r>
          </a:p>
          <a:p>
            <a:pPr algn="r" fontAlgn="b">
              <a:spcBef>
                <a:spcPts val="1000"/>
              </a:spcBef>
            </a:pPr>
            <a:r>
              <a:rPr lang="en-US" sz="1000" dirty="0"/>
              <a:t>Vast majority of tax cuts for wealthy and large corporations</a:t>
            </a:r>
          </a:p>
          <a:p>
            <a:pPr algn="r" fontAlgn="b">
              <a:spcBef>
                <a:spcPts val="1000"/>
              </a:spcBef>
            </a:pPr>
            <a:r>
              <a:rPr lang="en-US" sz="1000" dirty="0"/>
              <a:t>Will increase budget deficit, which results in cuts to Medicare/Medicaid/SS</a:t>
            </a:r>
          </a:p>
          <a:p>
            <a:pPr algn="r" fontAlgn="b">
              <a:spcBef>
                <a:spcPts val="1000"/>
              </a:spcBef>
            </a:pPr>
            <a:r>
              <a:rPr lang="en-US" sz="1000" dirty="0"/>
              <a:t>Gives big tax cuts to special interests and GOP campaign donors</a:t>
            </a:r>
          </a:p>
          <a:p>
            <a:pPr algn="r" fontAlgn="b">
              <a:spcBef>
                <a:spcPts val="1000"/>
              </a:spcBef>
            </a:pPr>
            <a:r>
              <a:rPr lang="en-US" sz="1000" dirty="0"/>
              <a:t>Will increase budget deficit and national debt</a:t>
            </a:r>
          </a:p>
          <a:p>
            <a:pPr algn="r" fontAlgn="b">
              <a:spcBef>
                <a:spcPts val="600"/>
              </a:spcBef>
            </a:pPr>
            <a:r>
              <a:rPr lang="en-US" sz="1000" dirty="0"/>
              <a:t>Will eventually increase taxes on majority of Americans when fully phased in</a:t>
            </a:r>
          </a:p>
          <a:p>
            <a:pPr algn="r" fontAlgn="b">
              <a:spcBef>
                <a:spcPts val="600"/>
              </a:spcBef>
            </a:pPr>
            <a:r>
              <a:rPr lang="en-US" sz="1000" dirty="0"/>
              <a:t>Will raise private health </a:t>
            </a:r>
            <a:br>
              <a:rPr lang="en-US" sz="1000" dirty="0"/>
            </a:br>
            <a:r>
              <a:rPr lang="en-US" sz="1000" dirty="0"/>
              <a:t>insurance premiums</a:t>
            </a:r>
          </a:p>
          <a:p>
            <a:pPr algn="r" fontAlgn="b">
              <a:spcBef>
                <a:spcPts val="1000"/>
              </a:spcBef>
            </a:pPr>
            <a:r>
              <a:rPr lang="en-US" sz="1000" dirty="0"/>
              <a:t>Will end health coverage </a:t>
            </a:r>
            <a:br>
              <a:rPr lang="en-US" sz="1000" dirty="0"/>
            </a:br>
            <a:r>
              <a:rPr lang="en-US" sz="1000" dirty="0"/>
              <a:t>for millions of people</a:t>
            </a:r>
          </a:p>
        </p:txBody>
      </p:sp>
      <p:grpSp>
        <p:nvGrpSpPr>
          <p:cNvPr id="3" name="Group 2"/>
          <p:cNvGrpSpPr/>
          <p:nvPr/>
        </p:nvGrpSpPr>
        <p:grpSpPr>
          <a:xfrm>
            <a:off x="7442198" y="1697210"/>
            <a:ext cx="1671793" cy="691136"/>
            <a:chOff x="7359074" y="2251370"/>
            <a:chExt cx="1671793" cy="691136"/>
          </a:xfrm>
        </p:grpSpPr>
        <p:sp>
          <p:nvSpPr>
            <p:cNvPr id="10" name="TextBox 9"/>
            <p:cNvSpPr txBox="1"/>
            <p:nvPr/>
          </p:nvSpPr>
          <p:spPr>
            <a:xfrm>
              <a:off x="7359074" y="2319314"/>
              <a:ext cx="1671793" cy="553998"/>
            </a:xfrm>
            <a:prstGeom prst="rect">
              <a:avLst/>
            </a:prstGeom>
            <a:noFill/>
          </p:spPr>
          <p:txBody>
            <a:bodyPr wrap="square" rtlCol="0">
              <a:spAutoFit/>
            </a:bodyPr>
            <a:lstStyle/>
            <a:p>
              <a:r>
                <a:rPr lang="en-US" sz="1000" dirty="0"/>
                <a:t>When deficit is not mentioned, only 60% say </a:t>
              </a:r>
              <a:br>
                <a:rPr lang="en-US" sz="1000" dirty="0"/>
              </a:br>
              <a:r>
                <a:rPr lang="en-US" sz="1000" dirty="0"/>
                <a:t>the statement is true.</a:t>
              </a:r>
            </a:p>
          </p:txBody>
        </p:sp>
        <p:sp>
          <p:nvSpPr>
            <p:cNvPr id="12" name="Oval 11"/>
            <p:cNvSpPr/>
            <p:nvPr/>
          </p:nvSpPr>
          <p:spPr bwMode="auto">
            <a:xfrm>
              <a:off x="7413192" y="2251370"/>
              <a:ext cx="1569186" cy="691136"/>
            </a:xfrm>
            <a:prstGeom prst="ellipse">
              <a:avLst/>
            </a:prstGeom>
            <a:noFill/>
            <a:ln w="952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grpSp>
      <p:cxnSp>
        <p:nvCxnSpPr>
          <p:cNvPr id="17" name="Straight Arrow Connector 16"/>
          <p:cNvCxnSpPr/>
          <p:nvPr/>
        </p:nvCxnSpPr>
        <p:spPr bwMode="auto">
          <a:xfrm flipV="1">
            <a:off x="7241422" y="2180675"/>
            <a:ext cx="272185" cy="144563"/>
          </a:xfrm>
          <a:prstGeom prst="straightConnector1">
            <a:avLst/>
          </a:prstGeom>
          <a:solidFill>
            <a:schemeClr val="accent1"/>
          </a:solidFill>
          <a:ln w="9525"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Box 10"/>
          <p:cNvSpPr txBox="1"/>
          <p:nvPr/>
        </p:nvSpPr>
        <p:spPr>
          <a:xfrm>
            <a:off x="7090814" y="1343897"/>
            <a:ext cx="439544" cy="246221"/>
          </a:xfrm>
          <a:prstGeom prst="rect">
            <a:avLst/>
          </a:prstGeom>
          <a:noFill/>
        </p:spPr>
        <p:txBody>
          <a:bodyPr wrap="none" rtlCol="0">
            <a:spAutoFit/>
          </a:bodyPr>
          <a:lstStyle/>
          <a:p>
            <a:r>
              <a:rPr lang="en-US" sz="1000" b="1" dirty="0"/>
              <a:t>73%</a:t>
            </a:r>
          </a:p>
        </p:txBody>
      </p:sp>
      <p:sp>
        <p:nvSpPr>
          <p:cNvPr id="18" name="TextBox 17"/>
          <p:cNvSpPr txBox="1"/>
          <p:nvPr/>
        </p:nvSpPr>
        <p:spPr>
          <a:xfrm>
            <a:off x="7011720" y="1801097"/>
            <a:ext cx="439544" cy="246221"/>
          </a:xfrm>
          <a:prstGeom prst="rect">
            <a:avLst/>
          </a:prstGeom>
          <a:noFill/>
        </p:spPr>
        <p:txBody>
          <a:bodyPr wrap="none" rtlCol="0">
            <a:spAutoFit/>
          </a:bodyPr>
          <a:lstStyle/>
          <a:p>
            <a:r>
              <a:rPr lang="en-US" sz="1000" b="1" dirty="0"/>
              <a:t>72%</a:t>
            </a:r>
          </a:p>
        </p:txBody>
      </p:sp>
      <p:sp>
        <p:nvSpPr>
          <p:cNvPr id="19" name="TextBox 18"/>
          <p:cNvSpPr txBox="1"/>
          <p:nvPr/>
        </p:nvSpPr>
        <p:spPr>
          <a:xfrm>
            <a:off x="6849502" y="2223662"/>
            <a:ext cx="439544" cy="246221"/>
          </a:xfrm>
          <a:prstGeom prst="rect">
            <a:avLst/>
          </a:prstGeom>
          <a:noFill/>
        </p:spPr>
        <p:txBody>
          <a:bodyPr wrap="none" rtlCol="0">
            <a:spAutoFit/>
          </a:bodyPr>
          <a:lstStyle/>
          <a:p>
            <a:r>
              <a:rPr lang="en-US" sz="1000" b="1" dirty="0"/>
              <a:t>70%</a:t>
            </a:r>
          </a:p>
        </p:txBody>
      </p:sp>
      <p:sp>
        <p:nvSpPr>
          <p:cNvPr id="20" name="TextBox 19"/>
          <p:cNvSpPr txBox="1"/>
          <p:nvPr/>
        </p:nvSpPr>
        <p:spPr>
          <a:xfrm>
            <a:off x="6802920" y="2647796"/>
            <a:ext cx="439544" cy="246221"/>
          </a:xfrm>
          <a:prstGeom prst="rect">
            <a:avLst/>
          </a:prstGeom>
          <a:noFill/>
        </p:spPr>
        <p:txBody>
          <a:bodyPr wrap="none" rtlCol="0">
            <a:spAutoFit/>
          </a:bodyPr>
          <a:lstStyle/>
          <a:p>
            <a:r>
              <a:rPr lang="en-US" sz="1000" b="1" dirty="0"/>
              <a:t>69%</a:t>
            </a:r>
          </a:p>
        </p:txBody>
      </p:sp>
      <p:sp>
        <p:nvSpPr>
          <p:cNvPr id="21" name="TextBox 20"/>
          <p:cNvSpPr txBox="1"/>
          <p:nvPr/>
        </p:nvSpPr>
        <p:spPr>
          <a:xfrm>
            <a:off x="6742484" y="3085784"/>
            <a:ext cx="439544" cy="246221"/>
          </a:xfrm>
          <a:prstGeom prst="rect">
            <a:avLst/>
          </a:prstGeom>
          <a:noFill/>
        </p:spPr>
        <p:txBody>
          <a:bodyPr wrap="none" rtlCol="0">
            <a:spAutoFit/>
          </a:bodyPr>
          <a:lstStyle/>
          <a:p>
            <a:r>
              <a:rPr lang="en-US" sz="1000" b="1" dirty="0"/>
              <a:t>68%</a:t>
            </a:r>
          </a:p>
        </p:txBody>
      </p:sp>
      <p:sp>
        <p:nvSpPr>
          <p:cNvPr id="22" name="TextBox 21"/>
          <p:cNvSpPr txBox="1"/>
          <p:nvPr/>
        </p:nvSpPr>
        <p:spPr>
          <a:xfrm>
            <a:off x="6673214" y="3523772"/>
            <a:ext cx="439544" cy="246221"/>
          </a:xfrm>
          <a:prstGeom prst="rect">
            <a:avLst/>
          </a:prstGeom>
          <a:noFill/>
        </p:spPr>
        <p:txBody>
          <a:bodyPr wrap="none" rtlCol="0">
            <a:spAutoFit/>
          </a:bodyPr>
          <a:lstStyle/>
          <a:p>
            <a:r>
              <a:rPr lang="en-US" sz="1000" b="1" dirty="0"/>
              <a:t>67%</a:t>
            </a:r>
          </a:p>
        </p:txBody>
      </p:sp>
      <p:sp>
        <p:nvSpPr>
          <p:cNvPr id="23" name="TextBox 22"/>
          <p:cNvSpPr txBox="1"/>
          <p:nvPr/>
        </p:nvSpPr>
        <p:spPr>
          <a:xfrm>
            <a:off x="6205962" y="3954818"/>
            <a:ext cx="439544" cy="246221"/>
          </a:xfrm>
          <a:prstGeom prst="rect">
            <a:avLst/>
          </a:prstGeom>
          <a:noFill/>
        </p:spPr>
        <p:txBody>
          <a:bodyPr wrap="none" rtlCol="0">
            <a:spAutoFit/>
          </a:bodyPr>
          <a:lstStyle/>
          <a:p>
            <a:r>
              <a:rPr lang="en-US" sz="1000" b="1" dirty="0"/>
              <a:t>60%</a:t>
            </a:r>
          </a:p>
        </p:txBody>
      </p:sp>
      <p:sp>
        <p:nvSpPr>
          <p:cNvPr id="24" name="TextBox 23"/>
          <p:cNvSpPr txBox="1"/>
          <p:nvPr/>
        </p:nvSpPr>
        <p:spPr>
          <a:xfrm>
            <a:off x="5634805" y="4385864"/>
            <a:ext cx="439544" cy="246221"/>
          </a:xfrm>
          <a:prstGeom prst="rect">
            <a:avLst/>
          </a:prstGeom>
          <a:noFill/>
        </p:spPr>
        <p:txBody>
          <a:bodyPr wrap="none" rtlCol="0">
            <a:spAutoFit/>
          </a:bodyPr>
          <a:lstStyle/>
          <a:p>
            <a:r>
              <a:rPr lang="en-US" sz="1000" b="1" dirty="0"/>
              <a:t>51%</a:t>
            </a:r>
          </a:p>
        </p:txBody>
      </p:sp>
    </p:spTree>
    <p:extLst>
      <p:ext uri="{BB962C8B-B14F-4D97-AF65-F5344CB8AC3E}">
        <p14:creationId xmlns:p14="http://schemas.microsoft.com/office/powerpoint/2010/main" val="3231618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103578"/>
            <a:ext cx="8417668" cy="792372"/>
          </a:xfrm>
        </p:spPr>
        <p:txBody>
          <a:bodyPr/>
          <a:lstStyle/>
          <a:p>
            <a:r>
              <a:rPr lang="en-US" dirty="0"/>
              <a:t>Top Concerns about Tax Bill:  Temporary Cuts for Middle Class, Cuts to Medicare/Medicaid/Social Security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52025368"/>
              </p:ext>
            </p:extLst>
          </p:nvPr>
        </p:nvGraphicFramePr>
        <p:xfrm>
          <a:off x="2133600" y="1413151"/>
          <a:ext cx="6619875" cy="3248891"/>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12</a:t>
            </a:fld>
            <a:endParaRPr lang="en-US"/>
          </a:p>
        </p:txBody>
      </p:sp>
      <p:sp>
        <p:nvSpPr>
          <p:cNvPr id="6" name="Rectangle 5"/>
          <p:cNvSpPr/>
          <p:nvPr/>
        </p:nvSpPr>
        <p:spPr>
          <a:xfrm>
            <a:off x="1118755" y="959312"/>
            <a:ext cx="6906491" cy="261610"/>
          </a:xfrm>
          <a:prstGeom prst="rect">
            <a:avLst/>
          </a:prstGeom>
        </p:spPr>
        <p:txBody>
          <a:bodyPr wrap="square">
            <a:spAutoFit/>
          </a:bodyPr>
          <a:lstStyle/>
          <a:p>
            <a:r>
              <a:rPr lang="en-US" sz="1100" i="1" dirty="0">
                <a:solidFill>
                  <a:schemeClr val="tx1">
                    <a:lumMod val="65000"/>
                    <a:lumOff val="35000"/>
                  </a:schemeClr>
                </a:solidFill>
              </a:rPr>
              <a:t>Proportion ranking each among top three concerns about the new tax law:</a:t>
            </a:r>
          </a:p>
        </p:txBody>
      </p:sp>
      <p:sp>
        <p:nvSpPr>
          <p:cNvPr id="9" name="TextBox 8"/>
          <p:cNvSpPr txBox="1"/>
          <p:nvPr/>
        </p:nvSpPr>
        <p:spPr>
          <a:xfrm>
            <a:off x="145474" y="1611597"/>
            <a:ext cx="2133596" cy="2900794"/>
          </a:xfrm>
          <a:prstGeom prst="rect">
            <a:avLst/>
          </a:prstGeom>
          <a:noFill/>
        </p:spPr>
        <p:txBody>
          <a:bodyPr wrap="square" rtlCol="0">
            <a:spAutoFit/>
          </a:bodyPr>
          <a:lstStyle/>
          <a:p>
            <a:pPr algn="r" fontAlgn="b">
              <a:spcBef>
                <a:spcPts val="1500"/>
              </a:spcBef>
            </a:pPr>
            <a:r>
              <a:rPr lang="en-US" sz="1000" dirty="0"/>
              <a:t>Will increase budget deficit, result in cuts in Medicare, Medicaid, Social Security</a:t>
            </a:r>
          </a:p>
          <a:p>
            <a:pPr algn="r" fontAlgn="b">
              <a:spcBef>
                <a:spcPts val="300"/>
              </a:spcBef>
            </a:pPr>
            <a:r>
              <a:rPr lang="en-US" sz="1000" dirty="0"/>
              <a:t>Permanent cuts for corporations, temporary cuts for middle class</a:t>
            </a:r>
          </a:p>
          <a:p>
            <a:pPr algn="r" fontAlgn="b">
              <a:spcBef>
                <a:spcPts val="1500"/>
              </a:spcBef>
            </a:pPr>
            <a:r>
              <a:rPr lang="en-US" sz="1000" dirty="0"/>
              <a:t>Will eventually increase taxes on majority of Americans</a:t>
            </a:r>
          </a:p>
          <a:p>
            <a:pPr algn="r" fontAlgn="b">
              <a:spcBef>
                <a:spcPts val="1500"/>
              </a:spcBef>
            </a:pPr>
            <a:r>
              <a:rPr lang="en-US" sz="1000" dirty="0"/>
              <a:t>Vast majority of tax cuts for wealthy and large corporations</a:t>
            </a:r>
          </a:p>
          <a:p>
            <a:pPr algn="r" fontAlgn="b">
              <a:spcBef>
                <a:spcPts val="1500"/>
              </a:spcBef>
            </a:pPr>
            <a:r>
              <a:rPr lang="en-US" sz="1000" dirty="0"/>
              <a:t>Will increase budget deficit and national debt</a:t>
            </a:r>
          </a:p>
          <a:p>
            <a:pPr algn="r" fontAlgn="b">
              <a:spcBef>
                <a:spcPts val="1500"/>
              </a:spcBef>
            </a:pPr>
            <a:r>
              <a:rPr lang="en-US" sz="1000" dirty="0"/>
              <a:t>Big tax cuts for special interests and GOP campaign donors </a:t>
            </a:r>
          </a:p>
        </p:txBody>
      </p:sp>
      <p:sp>
        <p:nvSpPr>
          <p:cNvPr id="8" name="TextBox 7"/>
          <p:cNvSpPr txBox="1"/>
          <p:nvPr/>
        </p:nvSpPr>
        <p:spPr>
          <a:xfrm>
            <a:off x="8218128" y="1235584"/>
            <a:ext cx="803425" cy="3272691"/>
          </a:xfrm>
          <a:prstGeom prst="rect">
            <a:avLst/>
          </a:prstGeom>
          <a:noFill/>
          <a:ln>
            <a:noFill/>
          </a:ln>
        </p:spPr>
        <p:txBody>
          <a:bodyPr wrap="none" rtlCol="0">
            <a:spAutoFit/>
          </a:bodyPr>
          <a:lstStyle/>
          <a:p>
            <a:pPr>
              <a:spcBef>
                <a:spcPts val="1200"/>
              </a:spcBef>
            </a:pPr>
            <a:r>
              <a:rPr lang="en-US" sz="1000" dirty="0"/>
              <a:t>GOTV  </a:t>
            </a:r>
            <a:br>
              <a:rPr lang="en-US" sz="1000" dirty="0"/>
            </a:br>
            <a:r>
              <a:rPr lang="en-US" sz="1000" dirty="0"/>
              <a:t>Democrats</a:t>
            </a:r>
          </a:p>
          <a:p>
            <a:pPr>
              <a:spcBef>
                <a:spcPts val="1200"/>
              </a:spcBef>
            </a:pPr>
            <a:r>
              <a:rPr lang="en-US" sz="1000" dirty="0"/>
              <a:t>56%</a:t>
            </a:r>
          </a:p>
          <a:p>
            <a:pPr>
              <a:spcBef>
                <a:spcPts val="2800"/>
              </a:spcBef>
            </a:pPr>
            <a:r>
              <a:rPr lang="en-US" sz="1000" dirty="0"/>
              <a:t>53%</a:t>
            </a:r>
          </a:p>
          <a:p>
            <a:pPr>
              <a:spcBef>
                <a:spcPts val="2800"/>
              </a:spcBef>
            </a:pPr>
            <a:r>
              <a:rPr lang="en-US" sz="1000" dirty="0"/>
              <a:t>60%</a:t>
            </a:r>
          </a:p>
          <a:p>
            <a:pPr>
              <a:spcBef>
                <a:spcPts val="2800"/>
              </a:spcBef>
            </a:pPr>
            <a:r>
              <a:rPr lang="en-US" sz="1000" dirty="0"/>
              <a:t>58%</a:t>
            </a:r>
          </a:p>
          <a:p>
            <a:pPr>
              <a:spcBef>
                <a:spcPts val="2800"/>
              </a:spcBef>
            </a:pPr>
            <a:r>
              <a:rPr lang="en-US" sz="1000" dirty="0"/>
              <a:t>36%</a:t>
            </a:r>
          </a:p>
          <a:p>
            <a:pPr>
              <a:spcBef>
                <a:spcPts val="2800"/>
              </a:spcBef>
            </a:pPr>
            <a:r>
              <a:rPr lang="en-US" sz="1000" dirty="0"/>
              <a:t>37%</a:t>
            </a:r>
          </a:p>
        </p:txBody>
      </p:sp>
      <p:sp>
        <p:nvSpPr>
          <p:cNvPr id="10" name="TextBox 9"/>
          <p:cNvSpPr txBox="1"/>
          <p:nvPr/>
        </p:nvSpPr>
        <p:spPr>
          <a:xfrm>
            <a:off x="7550156" y="1235584"/>
            <a:ext cx="532518" cy="3272691"/>
          </a:xfrm>
          <a:prstGeom prst="rect">
            <a:avLst/>
          </a:prstGeom>
          <a:noFill/>
          <a:ln>
            <a:noFill/>
          </a:ln>
        </p:spPr>
        <p:txBody>
          <a:bodyPr wrap="none" rtlCol="0">
            <a:spAutoFit/>
          </a:bodyPr>
          <a:lstStyle/>
          <a:p>
            <a:pPr>
              <a:spcBef>
                <a:spcPts val="1200"/>
              </a:spcBef>
            </a:pPr>
            <a:r>
              <a:rPr lang="en-US" sz="1000" dirty="0"/>
              <a:t>Swing</a:t>
            </a:r>
            <a:br>
              <a:rPr lang="en-US" sz="1000" dirty="0"/>
            </a:br>
            <a:r>
              <a:rPr lang="en-US" sz="1000" dirty="0"/>
              <a:t>voters</a:t>
            </a:r>
          </a:p>
          <a:p>
            <a:pPr>
              <a:spcBef>
                <a:spcPts val="1200"/>
              </a:spcBef>
            </a:pPr>
            <a:r>
              <a:rPr lang="en-US" sz="1000" dirty="0"/>
              <a:t>57%</a:t>
            </a:r>
          </a:p>
          <a:p>
            <a:pPr>
              <a:spcBef>
                <a:spcPts val="2800"/>
              </a:spcBef>
            </a:pPr>
            <a:r>
              <a:rPr lang="en-US" sz="1000" dirty="0"/>
              <a:t>63%</a:t>
            </a:r>
          </a:p>
          <a:p>
            <a:pPr>
              <a:spcBef>
                <a:spcPts val="2800"/>
              </a:spcBef>
            </a:pPr>
            <a:r>
              <a:rPr lang="en-US" sz="1000" dirty="0"/>
              <a:t>55%</a:t>
            </a:r>
          </a:p>
          <a:p>
            <a:pPr>
              <a:spcBef>
                <a:spcPts val="2800"/>
              </a:spcBef>
            </a:pPr>
            <a:r>
              <a:rPr lang="en-US" sz="1000" dirty="0"/>
              <a:t>48%</a:t>
            </a:r>
          </a:p>
          <a:p>
            <a:pPr>
              <a:spcBef>
                <a:spcPts val="2800"/>
              </a:spcBef>
            </a:pPr>
            <a:r>
              <a:rPr lang="en-US" sz="1000" dirty="0"/>
              <a:t>44%</a:t>
            </a:r>
          </a:p>
          <a:p>
            <a:pPr>
              <a:spcBef>
                <a:spcPts val="2800"/>
              </a:spcBef>
            </a:pPr>
            <a:r>
              <a:rPr lang="en-US" sz="1000" dirty="0"/>
              <a:t>33%</a:t>
            </a:r>
          </a:p>
        </p:txBody>
      </p:sp>
    </p:spTree>
    <p:extLst>
      <p:ext uri="{BB962C8B-B14F-4D97-AF65-F5344CB8AC3E}">
        <p14:creationId xmlns:p14="http://schemas.microsoft.com/office/powerpoint/2010/main" val="348725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Criticisms of Tax Bill:  Concern vs. Credibility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11241427"/>
              </p:ext>
            </p:extLst>
          </p:nvPr>
        </p:nvGraphicFramePr>
        <p:xfrm>
          <a:off x="740503" y="1101436"/>
          <a:ext cx="8012972" cy="359915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13</a:t>
            </a:fld>
            <a:endParaRPr lang="en-US">
              <a:solidFill>
                <a:srgbClr val="000000">
                  <a:lumMod val="65000"/>
                  <a:lumOff val="35000"/>
                </a:srgbClr>
              </a:solidFill>
            </a:endParaRPr>
          </a:p>
        </p:txBody>
      </p:sp>
      <p:sp>
        <p:nvSpPr>
          <p:cNvPr id="6" name="TextBox 5"/>
          <p:cNvSpPr txBox="1"/>
          <p:nvPr/>
        </p:nvSpPr>
        <p:spPr>
          <a:xfrm>
            <a:off x="56613" y="897567"/>
            <a:ext cx="841898" cy="215444"/>
          </a:xfrm>
          <a:prstGeom prst="rect">
            <a:avLst/>
          </a:prstGeom>
          <a:noFill/>
        </p:spPr>
        <p:txBody>
          <a:bodyPr wrap="none" rtlCol="0">
            <a:spAutoFit/>
          </a:bodyPr>
          <a:lstStyle/>
          <a:p>
            <a:r>
              <a:rPr lang="en-US" sz="800" b="1" dirty="0">
                <a:solidFill>
                  <a:srgbClr val="000000"/>
                </a:solidFill>
              </a:rPr>
              <a:t>High concern</a:t>
            </a:r>
          </a:p>
        </p:txBody>
      </p:sp>
      <p:sp>
        <p:nvSpPr>
          <p:cNvPr id="7" name="TextBox 6"/>
          <p:cNvSpPr txBox="1"/>
          <p:nvPr/>
        </p:nvSpPr>
        <p:spPr>
          <a:xfrm>
            <a:off x="92681" y="4305783"/>
            <a:ext cx="769763" cy="215444"/>
          </a:xfrm>
          <a:prstGeom prst="rect">
            <a:avLst/>
          </a:prstGeom>
          <a:noFill/>
        </p:spPr>
        <p:txBody>
          <a:bodyPr wrap="none" rtlCol="0">
            <a:spAutoFit/>
          </a:bodyPr>
          <a:lstStyle/>
          <a:p>
            <a:r>
              <a:rPr lang="en-US" sz="800" dirty="0">
                <a:solidFill>
                  <a:srgbClr val="000000"/>
                </a:solidFill>
              </a:rPr>
              <a:t>Low concern</a:t>
            </a:r>
          </a:p>
        </p:txBody>
      </p:sp>
      <p:cxnSp>
        <p:nvCxnSpPr>
          <p:cNvPr id="9" name="Straight Arrow Connector 8"/>
          <p:cNvCxnSpPr/>
          <p:nvPr/>
        </p:nvCxnSpPr>
        <p:spPr bwMode="auto">
          <a:xfrm>
            <a:off x="466007" y="1129147"/>
            <a:ext cx="23111" cy="3148928"/>
          </a:xfrm>
          <a:prstGeom prst="straightConnector1">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913303" y="4636011"/>
            <a:ext cx="436338" cy="215444"/>
          </a:xfrm>
          <a:prstGeom prst="rect">
            <a:avLst/>
          </a:prstGeom>
          <a:noFill/>
        </p:spPr>
        <p:txBody>
          <a:bodyPr wrap="none" rtlCol="0">
            <a:spAutoFit/>
          </a:bodyPr>
          <a:lstStyle/>
          <a:p>
            <a:r>
              <a:rPr lang="en-US" sz="800" dirty="0">
                <a:solidFill>
                  <a:srgbClr val="000000"/>
                </a:solidFill>
              </a:rPr>
              <a:t>False</a:t>
            </a:r>
          </a:p>
        </p:txBody>
      </p:sp>
      <p:sp>
        <p:nvSpPr>
          <p:cNvPr id="13" name="TextBox 12"/>
          <p:cNvSpPr txBox="1"/>
          <p:nvPr/>
        </p:nvSpPr>
        <p:spPr>
          <a:xfrm>
            <a:off x="8187516" y="4636011"/>
            <a:ext cx="601448" cy="215444"/>
          </a:xfrm>
          <a:prstGeom prst="rect">
            <a:avLst/>
          </a:prstGeom>
          <a:noFill/>
        </p:spPr>
        <p:txBody>
          <a:bodyPr wrap="none" rtlCol="0">
            <a:spAutoFit/>
          </a:bodyPr>
          <a:lstStyle/>
          <a:p>
            <a:r>
              <a:rPr lang="en-US" sz="800" b="1" dirty="0">
                <a:solidFill>
                  <a:srgbClr val="000000"/>
                </a:solidFill>
              </a:rPr>
              <a:t>Def. true</a:t>
            </a:r>
          </a:p>
        </p:txBody>
      </p:sp>
      <p:cxnSp>
        <p:nvCxnSpPr>
          <p:cNvPr id="15" name="Straight Arrow Connector 14"/>
          <p:cNvCxnSpPr>
            <a:stCxn id="12" idx="3"/>
            <a:endCxn id="13" idx="1"/>
          </p:cNvCxnSpPr>
          <p:nvPr/>
        </p:nvCxnSpPr>
        <p:spPr bwMode="auto">
          <a:xfrm>
            <a:off x="1349641" y="4743733"/>
            <a:ext cx="6837875" cy="0"/>
          </a:xfrm>
          <a:prstGeom prst="straightConnector1">
            <a:avLst/>
          </a:prstGeom>
          <a:solidFill>
            <a:schemeClr val="accent1"/>
          </a:solidFill>
          <a:ln w="952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4048485" y="1922825"/>
            <a:ext cx="1480534" cy="369332"/>
          </a:xfrm>
          <a:prstGeom prst="rect">
            <a:avLst/>
          </a:prstGeom>
          <a:noFill/>
        </p:spPr>
        <p:txBody>
          <a:bodyPr wrap="square" rtlCol="0">
            <a:spAutoFit/>
          </a:bodyPr>
          <a:lstStyle/>
          <a:p>
            <a:r>
              <a:rPr lang="en-US" sz="900" dirty="0">
                <a:solidFill>
                  <a:srgbClr val="000000"/>
                </a:solidFill>
              </a:rPr>
              <a:t>Medicare, Medicaid, </a:t>
            </a:r>
            <a:br>
              <a:rPr lang="en-US" sz="900" dirty="0">
                <a:solidFill>
                  <a:srgbClr val="000000"/>
                </a:solidFill>
              </a:rPr>
            </a:br>
            <a:r>
              <a:rPr lang="en-US" sz="900" dirty="0">
                <a:solidFill>
                  <a:srgbClr val="000000"/>
                </a:solidFill>
              </a:rPr>
              <a:t>Social Security cuts</a:t>
            </a:r>
          </a:p>
        </p:txBody>
      </p:sp>
      <p:sp>
        <p:nvSpPr>
          <p:cNvPr id="17" name="TextBox 16"/>
          <p:cNvSpPr txBox="1"/>
          <p:nvPr/>
        </p:nvSpPr>
        <p:spPr>
          <a:xfrm>
            <a:off x="5511019" y="1901468"/>
            <a:ext cx="1480534" cy="369332"/>
          </a:xfrm>
          <a:prstGeom prst="rect">
            <a:avLst/>
          </a:prstGeom>
          <a:noFill/>
        </p:spPr>
        <p:txBody>
          <a:bodyPr wrap="square" rtlCol="0">
            <a:spAutoFit/>
          </a:bodyPr>
          <a:lstStyle/>
          <a:p>
            <a:r>
              <a:rPr lang="en-US" sz="900" dirty="0">
                <a:solidFill>
                  <a:srgbClr val="000000"/>
                </a:solidFill>
              </a:rPr>
              <a:t>Permanent </a:t>
            </a:r>
            <a:r>
              <a:rPr lang="en-US" sz="900" dirty="0" err="1">
                <a:solidFill>
                  <a:srgbClr val="000000"/>
                </a:solidFill>
              </a:rPr>
              <a:t>corp</a:t>
            </a:r>
            <a:r>
              <a:rPr lang="en-US" sz="900" dirty="0">
                <a:solidFill>
                  <a:srgbClr val="000000"/>
                </a:solidFill>
              </a:rPr>
              <a:t> cuts, temp middle-class cuts</a:t>
            </a:r>
          </a:p>
        </p:txBody>
      </p:sp>
      <p:sp>
        <p:nvSpPr>
          <p:cNvPr id="18" name="TextBox 17"/>
          <p:cNvSpPr txBox="1"/>
          <p:nvPr/>
        </p:nvSpPr>
        <p:spPr>
          <a:xfrm>
            <a:off x="5603858" y="2519922"/>
            <a:ext cx="1096822" cy="369332"/>
          </a:xfrm>
          <a:prstGeom prst="rect">
            <a:avLst/>
          </a:prstGeom>
          <a:noFill/>
        </p:spPr>
        <p:txBody>
          <a:bodyPr wrap="square" rtlCol="0">
            <a:spAutoFit/>
          </a:bodyPr>
          <a:lstStyle/>
          <a:p>
            <a:pPr algn="l"/>
            <a:r>
              <a:rPr lang="en-US" sz="900" dirty="0">
                <a:solidFill>
                  <a:srgbClr val="000000"/>
                </a:solidFill>
              </a:rPr>
              <a:t>Most cuts for </a:t>
            </a:r>
            <a:br>
              <a:rPr lang="en-US" sz="900" dirty="0">
                <a:solidFill>
                  <a:srgbClr val="000000"/>
                </a:solidFill>
              </a:rPr>
            </a:br>
            <a:r>
              <a:rPr lang="en-US" sz="900" dirty="0">
                <a:solidFill>
                  <a:srgbClr val="000000"/>
                </a:solidFill>
              </a:rPr>
              <a:t>wealthy/corps</a:t>
            </a:r>
          </a:p>
        </p:txBody>
      </p:sp>
      <p:sp>
        <p:nvSpPr>
          <p:cNvPr id="19" name="TextBox 18"/>
          <p:cNvSpPr txBox="1"/>
          <p:nvPr/>
        </p:nvSpPr>
        <p:spPr>
          <a:xfrm>
            <a:off x="2879808" y="2323996"/>
            <a:ext cx="1480534" cy="369332"/>
          </a:xfrm>
          <a:prstGeom prst="rect">
            <a:avLst/>
          </a:prstGeom>
          <a:noFill/>
        </p:spPr>
        <p:txBody>
          <a:bodyPr wrap="square" rtlCol="0">
            <a:spAutoFit/>
          </a:bodyPr>
          <a:lstStyle/>
          <a:p>
            <a:pPr algn="r"/>
            <a:r>
              <a:rPr lang="en-US" sz="900" dirty="0">
                <a:solidFill>
                  <a:srgbClr val="000000"/>
                </a:solidFill>
              </a:rPr>
              <a:t>Eventually increase </a:t>
            </a:r>
            <a:br>
              <a:rPr lang="en-US" sz="900" dirty="0">
                <a:solidFill>
                  <a:srgbClr val="000000"/>
                </a:solidFill>
              </a:rPr>
            </a:br>
            <a:r>
              <a:rPr lang="en-US" sz="900" dirty="0">
                <a:solidFill>
                  <a:srgbClr val="000000"/>
                </a:solidFill>
              </a:rPr>
              <a:t>taxes on majority</a:t>
            </a:r>
          </a:p>
        </p:txBody>
      </p:sp>
      <p:sp>
        <p:nvSpPr>
          <p:cNvPr id="20" name="TextBox 19"/>
          <p:cNvSpPr txBox="1"/>
          <p:nvPr/>
        </p:nvSpPr>
        <p:spPr>
          <a:xfrm>
            <a:off x="4115761" y="3013163"/>
            <a:ext cx="1085679" cy="369332"/>
          </a:xfrm>
          <a:prstGeom prst="rect">
            <a:avLst/>
          </a:prstGeom>
          <a:noFill/>
        </p:spPr>
        <p:txBody>
          <a:bodyPr wrap="square" rtlCol="0">
            <a:spAutoFit/>
          </a:bodyPr>
          <a:lstStyle/>
          <a:p>
            <a:pPr algn="l"/>
            <a:r>
              <a:rPr lang="en-US" sz="900" dirty="0">
                <a:solidFill>
                  <a:srgbClr val="000000"/>
                </a:solidFill>
              </a:rPr>
              <a:t>Increase budget deficit/</a:t>
            </a:r>
            <a:r>
              <a:rPr lang="en-US" sz="900" dirty="0" err="1">
                <a:solidFill>
                  <a:srgbClr val="000000"/>
                </a:solidFill>
              </a:rPr>
              <a:t>nat’l</a:t>
            </a:r>
            <a:r>
              <a:rPr lang="en-US" sz="900" dirty="0">
                <a:solidFill>
                  <a:srgbClr val="000000"/>
                </a:solidFill>
              </a:rPr>
              <a:t> debt</a:t>
            </a:r>
          </a:p>
        </p:txBody>
      </p:sp>
      <p:sp>
        <p:nvSpPr>
          <p:cNvPr id="21" name="TextBox 20"/>
          <p:cNvSpPr txBox="1"/>
          <p:nvPr/>
        </p:nvSpPr>
        <p:spPr>
          <a:xfrm>
            <a:off x="4489464" y="3463680"/>
            <a:ext cx="1313120" cy="369332"/>
          </a:xfrm>
          <a:prstGeom prst="rect">
            <a:avLst/>
          </a:prstGeom>
          <a:noFill/>
        </p:spPr>
        <p:txBody>
          <a:bodyPr wrap="square" rtlCol="0">
            <a:spAutoFit/>
          </a:bodyPr>
          <a:lstStyle/>
          <a:p>
            <a:pPr algn="l"/>
            <a:r>
              <a:rPr lang="en-US" sz="900" dirty="0">
                <a:solidFill>
                  <a:srgbClr val="000000"/>
                </a:solidFill>
              </a:rPr>
              <a:t>Big cuts for special interests/GOP donors</a:t>
            </a:r>
          </a:p>
        </p:txBody>
      </p:sp>
      <p:cxnSp>
        <p:nvCxnSpPr>
          <p:cNvPr id="23" name="Straight Connector 22"/>
          <p:cNvCxnSpPr/>
          <p:nvPr/>
        </p:nvCxnSpPr>
        <p:spPr bwMode="auto">
          <a:xfrm>
            <a:off x="949036" y="2835433"/>
            <a:ext cx="7945582" cy="0"/>
          </a:xfrm>
          <a:prstGeom prst="line">
            <a:avLst/>
          </a:prstGeom>
          <a:solidFill>
            <a:schemeClr val="accent1"/>
          </a:solidFill>
          <a:ln w="19050" cap="flat" cmpd="sng" algn="ctr">
            <a:solidFill>
              <a:schemeClr val="accent5"/>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182108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236" y="261271"/>
            <a:ext cx="8470131" cy="857250"/>
          </a:xfrm>
        </p:spPr>
        <p:txBody>
          <a:bodyPr/>
          <a:lstStyle/>
          <a:p>
            <a:r>
              <a:rPr lang="en-US" dirty="0"/>
              <a:t>Opposition Message:  Bill Cuts Medicare, Medicaid, Social Security, and Education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73582057"/>
              </p:ext>
            </p:extLst>
          </p:nvPr>
        </p:nvGraphicFramePr>
        <p:xfrm>
          <a:off x="4184073" y="1184275"/>
          <a:ext cx="4260272"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14</a:t>
            </a:fld>
            <a:endParaRPr lang="en-US"/>
          </a:p>
        </p:txBody>
      </p:sp>
      <p:sp>
        <p:nvSpPr>
          <p:cNvPr id="5" name="Rectangle 4"/>
          <p:cNvSpPr/>
          <p:nvPr/>
        </p:nvSpPr>
        <p:spPr>
          <a:xfrm>
            <a:off x="301336" y="980062"/>
            <a:ext cx="8541328" cy="276999"/>
          </a:xfrm>
          <a:prstGeom prst="rect">
            <a:avLst/>
          </a:prstGeom>
        </p:spPr>
        <p:txBody>
          <a:bodyPr wrap="square">
            <a:spAutoFit/>
          </a:bodyPr>
          <a:lstStyle/>
          <a:p>
            <a:r>
              <a:rPr lang="en-US" sz="1200" i="1" dirty="0">
                <a:solidFill>
                  <a:schemeClr val="tx1">
                    <a:lumMod val="65000"/>
                    <a:lumOff val="35000"/>
                  </a:schemeClr>
                </a:solidFill>
              </a:rPr>
              <a:t>With which statement do you agree more?</a:t>
            </a:r>
          </a:p>
        </p:txBody>
      </p:sp>
      <p:sp>
        <p:nvSpPr>
          <p:cNvPr id="7" name="TextBox 6"/>
          <p:cNvSpPr txBox="1"/>
          <p:nvPr/>
        </p:nvSpPr>
        <p:spPr>
          <a:xfrm>
            <a:off x="4574269" y="4433457"/>
            <a:ext cx="1468671" cy="430887"/>
          </a:xfrm>
          <a:prstGeom prst="rect">
            <a:avLst/>
          </a:prstGeom>
          <a:noFill/>
        </p:spPr>
        <p:txBody>
          <a:bodyPr wrap="none" rtlCol="0">
            <a:spAutoFit/>
          </a:bodyPr>
          <a:lstStyle/>
          <a:p>
            <a:r>
              <a:rPr lang="en-US" sz="1100" b="1" dirty="0"/>
              <a:t>Agree with </a:t>
            </a:r>
          </a:p>
          <a:p>
            <a:r>
              <a:rPr lang="en-US" sz="1100" b="1" dirty="0"/>
              <a:t>Tax Bill Opponents</a:t>
            </a:r>
          </a:p>
        </p:txBody>
      </p:sp>
      <p:sp>
        <p:nvSpPr>
          <p:cNvPr id="8" name="TextBox 7"/>
          <p:cNvSpPr txBox="1"/>
          <p:nvPr/>
        </p:nvSpPr>
        <p:spPr>
          <a:xfrm>
            <a:off x="6613816" y="4419605"/>
            <a:ext cx="1476686" cy="430887"/>
          </a:xfrm>
          <a:prstGeom prst="rect">
            <a:avLst/>
          </a:prstGeom>
          <a:noFill/>
        </p:spPr>
        <p:txBody>
          <a:bodyPr wrap="none" rtlCol="0">
            <a:spAutoFit/>
          </a:bodyPr>
          <a:lstStyle/>
          <a:p>
            <a:r>
              <a:rPr lang="en-US" sz="1100" b="1" dirty="0"/>
              <a:t>Agree with </a:t>
            </a:r>
          </a:p>
          <a:p>
            <a:r>
              <a:rPr lang="en-US" sz="1100" b="1" dirty="0"/>
              <a:t>Tax Bill Supporters</a:t>
            </a:r>
          </a:p>
        </p:txBody>
      </p:sp>
      <p:sp>
        <p:nvSpPr>
          <p:cNvPr id="9" name="TextBox 8"/>
          <p:cNvSpPr txBox="1"/>
          <p:nvPr/>
        </p:nvSpPr>
        <p:spPr>
          <a:xfrm>
            <a:off x="4889254" y="3331248"/>
            <a:ext cx="838691" cy="507831"/>
          </a:xfrm>
          <a:prstGeom prst="rect">
            <a:avLst/>
          </a:prstGeom>
          <a:noFill/>
        </p:spPr>
        <p:txBody>
          <a:bodyPr wrap="none" rtlCol="0">
            <a:spAutoFit/>
          </a:bodyPr>
          <a:lstStyle/>
          <a:p>
            <a:r>
              <a:rPr lang="en-US" sz="900" b="1" dirty="0">
                <a:solidFill>
                  <a:schemeClr val="bg1"/>
                </a:solidFill>
              </a:rPr>
              <a:t>Agree </a:t>
            </a:r>
            <a:br>
              <a:rPr lang="en-US" sz="900" b="1" dirty="0">
                <a:solidFill>
                  <a:schemeClr val="bg1"/>
                </a:solidFill>
              </a:rPr>
            </a:br>
            <a:r>
              <a:rPr lang="en-US" sz="900" b="1" dirty="0">
                <a:solidFill>
                  <a:schemeClr val="bg1"/>
                </a:solidFill>
              </a:rPr>
              <a:t>much more </a:t>
            </a:r>
            <a:br>
              <a:rPr lang="en-US" sz="900" b="1" dirty="0">
                <a:solidFill>
                  <a:schemeClr val="bg1"/>
                </a:solidFill>
              </a:rPr>
            </a:br>
            <a:endParaRPr lang="en-US" sz="900" b="1" dirty="0">
              <a:solidFill>
                <a:schemeClr val="bg1"/>
              </a:solidFill>
            </a:endParaRPr>
          </a:p>
        </p:txBody>
      </p:sp>
      <p:sp>
        <p:nvSpPr>
          <p:cNvPr id="10" name="TextBox 9"/>
          <p:cNvSpPr txBox="1"/>
          <p:nvPr/>
        </p:nvSpPr>
        <p:spPr>
          <a:xfrm>
            <a:off x="6919261" y="3714763"/>
            <a:ext cx="838691" cy="507831"/>
          </a:xfrm>
          <a:prstGeom prst="rect">
            <a:avLst/>
          </a:prstGeom>
          <a:noFill/>
        </p:spPr>
        <p:txBody>
          <a:bodyPr wrap="none" rtlCol="0">
            <a:spAutoFit/>
          </a:bodyPr>
          <a:lstStyle/>
          <a:p>
            <a:r>
              <a:rPr lang="en-US" sz="900" b="1" dirty="0">
                <a:solidFill>
                  <a:schemeClr val="bg1"/>
                </a:solidFill>
              </a:rPr>
              <a:t>Agree </a:t>
            </a:r>
            <a:br>
              <a:rPr lang="en-US" sz="900" b="1" dirty="0">
                <a:solidFill>
                  <a:schemeClr val="bg1"/>
                </a:solidFill>
              </a:rPr>
            </a:br>
            <a:r>
              <a:rPr lang="en-US" sz="900" b="1" dirty="0">
                <a:solidFill>
                  <a:schemeClr val="bg1"/>
                </a:solidFill>
              </a:rPr>
              <a:t>much more </a:t>
            </a:r>
            <a:br>
              <a:rPr lang="en-US" sz="900" b="1" dirty="0">
                <a:solidFill>
                  <a:schemeClr val="bg1"/>
                </a:solidFill>
              </a:rPr>
            </a:br>
            <a:endParaRPr lang="en-US" sz="900" b="1" dirty="0">
              <a:solidFill>
                <a:schemeClr val="bg1"/>
              </a:solidFill>
            </a:endParaRPr>
          </a:p>
        </p:txBody>
      </p:sp>
      <p:sp>
        <p:nvSpPr>
          <p:cNvPr id="11" name="TextBox 10"/>
          <p:cNvSpPr txBox="1"/>
          <p:nvPr/>
        </p:nvSpPr>
        <p:spPr>
          <a:xfrm>
            <a:off x="5123692" y="1641777"/>
            <a:ext cx="466795" cy="261610"/>
          </a:xfrm>
          <a:prstGeom prst="rect">
            <a:avLst/>
          </a:prstGeom>
          <a:noFill/>
        </p:spPr>
        <p:txBody>
          <a:bodyPr wrap="none" rtlCol="0">
            <a:spAutoFit/>
          </a:bodyPr>
          <a:lstStyle/>
          <a:p>
            <a:r>
              <a:rPr lang="en-US" sz="1100" b="1" dirty="0"/>
              <a:t>60%</a:t>
            </a:r>
          </a:p>
        </p:txBody>
      </p:sp>
      <p:sp>
        <p:nvSpPr>
          <p:cNvPr id="12" name="TextBox 11"/>
          <p:cNvSpPr txBox="1"/>
          <p:nvPr/>
        </p:nvSpPr>
        <p:spPr>
          <a:xfrm>
            <a:off x="7118756" y="2493816"/>
            <a:ext cx="466795" cy="261610"/>
          </a:xfrm>
          <a:prstGeom prst="rect">
            <a:avLst/>
          </a:prstGeom>
          <a:noFill/>
        </p:spPr>
        <p:txBody>
          <a:bodyPr wrap="none" rtlCol="0">
            <a:spAutoFit/>
          </a:bodyPr>
          <a:lstStyle/>
          <a:p>
            <a:r>
              <a:rPr lang="en-US" sz="1100" b="1" dirty="0"/>
              <a:t>40%</a:t>
            </a:r>
          </a:p>
        </p:txBody>
      </p:sp>
      <p:sp>
        <p:nvSpPr>
          <p:cNvPr id="13" name="TextBox 12"/>
          <p:cNvSpPr txBox="1"/>
          <p:nvPr/>
        </p:nvSpPr>
        <p:spPr>
          <a:xfrm>
            <a:off x="301336" y="1437216"/>
            <a:ext cx="4014354" cy="2785378"/>
          </a:xfrm>
          <a:prstGeom prst="rect">
            <a:avLst/>
          </a:prstGeom>
          <a:noFill/>
        </p:spPr>
        <p:txBody>
          <a:bodyPr wrap="square" rtlCol="0">
            <a:spAutoFit/>
          </a:bodyPr>
          <a:lstStyle/>
          <a:p>
            <a:pPr algn="just">
              <a:spcBef>
                <a:spcPts val="1800"/>
              </a:spcBef>
            </a:pPr>
            <a:r>
              <a:rPr lang="en-US" sz="1000" b="1" dirty="0">
                <a:solidFill>
                  <a:schemeClr val="accent1"/>
                </a:solidFill>
              </a:rPr>
              <a:t>OPPOSE TAX BILL: </a:t>
            </a:r>
            <a:r>
              <a:rPr lang="en-US" sz="1000" dirty="0"/>
              <a:t>We will pay a price for these huge tax breaks to corporations and wealthy campaign donors. </a:t>
            </a:r>
            <a:r>
              <a:rPr lang="en-US" sz="1000" dirty="0">
                <a:solidFill>
                  <a:schemeClr val="accent1"/>
                </a:solidFill>
              </a:rPr>
              <a:t>Republicans are already proposing cuts to Medicare, Medicaid, Social Security, and education</a:t>
            </a:r>
            <a:r>
              <a:rPr lang="en-US" sz="1000" dirty="0"/>
              <a:t>. Instead, we should make sure the rich and corporations pay their fair share of taxes, so we can protect these priorities. And we should invest in our communities to have better schools, fix roads, bridges, and transit systems, make healthcare more affordable, and provide a secure retirement with dignity.</a:t>
            </a:r>
            <a:endParaRPr lang="en-US" sz="1000" b="1" dirty="0">
              <a:solidFill>
                <a:schemeClr val="accent4"/>
              </a:solidFill>
            </a:endParaRPr>
          </a:p>
          <a:p>
            <a:pPr algn="just">
              <a:spcBef>
                <a:spcPts val="1800"/>
              </a:spcBef>
            </a:pPr>
            <a:r>
              <a:rPr lang="en-US" sz="1000" b="1" dirty="0">
                <a:solidFill>
                  <a:schemeClr val="accent3"/>
                </a:solidFill>
              </a:rPr>
              <a:t>SUPPORT TAX BILL:</a:t>
            </a:r>
            <a:r>
              <a:rPr lang="en-US" sz="1000" b="1" dirty="0">
                <a:solidFill>
                  <a:schemeClr val="accent4"/>
                </a:solidFill>
              </a:rPr>
              <a:t> </a:t>
            </a:r>
            <a:r>
              <a:rPr lang="en-US" sz="1000" dirty="0"/>
              <a:t>Our tax reform law means that Americans will have a </a:t>
            </a:r>
            <a:r>
              <a:rPr lang="en-US" sz="1000" dirty="0">
                <a:solidFill>
                  <a:schemeClr val="accent3"/>
                </a:solidFill>
              </a:rPr>
              <a:t>simpler, fairer tax code that lets them keep more of their hard-earned money</a:t>
            </a:r>
            <a:r>
              <a:rPr lang="en-US" sz="1000" dirty="0"/>
              <a:t>. A typical family of four saves $2,059 a year. The law doubles the standard tax deduction and the child tax credit, and simplifies your taxes. This reform lets job creators and workers compete and win, which will </a:t>
            </a:r>
            <a:r>
              <a:rPr lang="en-US" sz="1000" dirty="0">
                <a:solidFill>
                  <a:schemeClr val="accent3"/>
                </a:solidFill>
              </a:rPr>
              <a:t>create hundreds of thousands of new American jobs</a:t>
            </a:r>
            <a:r>
              <a:rPr lang="en-US" sz="1000" dirty="0"/>
              <a:t>. Republicans kept their promise, and now middle-class families are seeing higher wages and bigger paychecks.*</a:t>
            </a:r>
          </a:p>
        </p:txBody>
      </p:sp>
      <p:cxnSp>
        <p:nvCxnSpPr>
          <p:cNvPr id="15" name="Straight Arrow Connector 14"/>
          <p:cNvCxnSpPr>
            <a:stCxn id="12" idx="1"/>
            <a:endCxn id="11" idx="3"/>
          </p:cNvCxnSpPr>
          <p:nvPr/>
        </p:nvCxnSpPr>
        <p:spPr bwMode="auto">
          <a:xfrm flipH="1" flipV="1">
            <a:off x="5590487" y="1772582"/>
            <a:ext cx="1528269" cy="852039"/>
          </a:xfrm>
          <a:prstGeom prst="straightConnector1">
            <a:avLst/>
          </a:prstGeom>
          <a:solidFill>
            <a:schemeClr val="accent1"/>
          </a:solidFill>
          <a:ln w="127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5951201" y="2083185"/>
            <a:ext cx="1136851" cy="230832"/>
          </a:xfrm>
          <a:prstGeom prst="rect">
            <a:avLst/>
          </a:prstGeom>
          <a:solidFill>
            <a:schemeClr val="bg1"/>
          </a:solidFill>
        </p:spPr>
        <p:txBody>
          <a:bodyPr wrap="none" rtlCol="0">
            <a:spAutoFit/>
          </a:bodyPr>
          <a:lstStyle/>
          <a:p>
            <a:r>
              <a:rPr lang="en-US" sz="900" b="1" dirty="0">
                <a:solidFill>
                  <a:schemeClr val="accent1"/>
                </a:solidFill>
              </a:rPr>
              <a:t>+20 Progressives</a:t>
            </a:r>
          </a:p>
        </p:txBody>
      </p:sp>
      <p:sp>
        <p:nvSpPr>
          <p:cNvPr id="3" name="TextBox 2"/>
          <p:cNvSpPr txBox="1"/>
          <p:nvPr/>
        </p:nvSpPr>
        <p:spPr>
          <a:xfrm>
            <a:off x="978061" y="4284743"/>
            <a:ext cx="2547492" cy="215444"/>
          </a:xfrm>
          <a:prstGeom prst="rect">
            <a:avLst/>
          </a:prstGeom>
          <a:noFill/>
        </p:spPr>
        <p:txBody>
          <a:bodyPr wrap="none" rtlCol="0">
            <a:spAutoFit/>
          </a:bodyPr>
          <a:lstStyle/>
          <a:p>
            <a:r>
              <a:rPr lang="en-US" sz="800" dirty="0">
                <a:solidFill>
                  <a:schemeClr val="tx1">
                    <a:lumMod val="65000"/>
                    <a:lumOff val="35000"/>
                  </a:schemeClr>
                </a:solidFill>
              </a:rPr>
              <a:t>* Same conservative statement in all message tests</a:t>
            </a:r>
          </a:p>
        </p:txBody>
      </p:sp>
    </p:spTree>
    <p:extLst>
      <p:ext uri="{BB962C8B-B14F-4D97-AF65-F5344CB8AC3E}">
        <p14:creationId xmlns:p14="http://schemas.microsoft.com/office/powerpoint/2010/main" val="1041468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152481"/>
            <a:ext cx="7700857" cy="857250"/>
          </a:xfrm>
        </p:spPr>
        <p:txBody>
          <a:bodyPr/>
          <a:lstStyle/>
          <a:p>
            <a:r>
              <a:rPr lang="en-US" dirty="0"/>
              <a:t>Opposition Message:  Huge Tax Breaks for Millionaires, Permanent Cuts for Corporations Not Average Americans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26980865"/>
              </p:ext>
            </p:extLst>
          </p:nvPr>
        </p:nvGraphicFramePr>
        <p:xfrm>
          <a:off x="4184073" y="1184275"/>
          <a:ext cx="4260272"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15</a:t>
            </a:fld>
            <a:endParaRPr lang="en-US">
              <a:solidFill>
                <a:srgbClr val="000000">
                  <a:lumMod val="65000"/>
                  <a:lumOff val="35000"/>
                </a:srgbClr>
              </a:solidFill>
            </a:endParaRPr>
          </a:p>
        </p:txBody>
      </p:sp>
      <p:sp>
        <p:nvSpPr>
          <p:cNvPr id="5" name="Rectangle 4"/>
          <p:cNvSpPr/>
          <p:nvPr/>
        </p:nvSpPr>
        <p:spPr>
          <a:xfrm>
            <a:off x="301336" y="980062"/>
            <a:ext cx="8541328" cy="276999"/>
          </a:xfrm>
          <a:prstGeom prst="rect">
            <a:avLst/>
          </a:prstGeom>
        </p:spPr>
        <p:txBody>
          <a:bodyPr wrap="square">
            <a:spAutoFit/>
          </a:bodyPr>
          <a:lstStyle/>
          <a:p>
            <a:r>
              <a:rPr lang="en-US" sz="1200" i="1" dirty="0">
                <a:solidFill>
                  <a:srgbClr val="000000">
                    <a:lumMod val="65000"/>
                    <a:lumOff val="35000"/>
                  </a:srgbClr>
                </a:solidFill>
              </a:rPr>
              <a:t>With which statement do you agree more?</a:t>
            </a:r>
          </a:p>
        </p:txBody>
      </p:sp>
      <p:sp>
        <p:nvSpPr>
          <p:cNvPr id="7" name="TextBox 6"/>
          <p:cNvSpPr txBox="1"/>
          <p:nvPr/>
        </p:nvSpPr>
        <p:spPr>
          <a:xfrm>
            <a:off x="4613539" y="4433457"/>
            <a:ext cx="1390125"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Progressives</a:t>
            </a:r>
          </a:p>
        </p:txBody>
      </p:sp>
      <p:sp>
        <p:nvSpPr>
          <p:cNvPr id="8" name="TextBox 7"/>
          <p:cNvSpPr txBox="1"/>
          <p:nvPr/>
        </p:nvSpPr>
        <p:spPr>
          <a:xfrm>
            <a:off x="6617816" y="4419605"/>
            <a:ext cx="1468672"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Conservatives</a:t>
            </a:r>
          </a:p>
        </p:txBody>
      </p:sp>
      <p:sp>
        <p:nvSpPr>
          <p:cNvPr id="9" name="TextBox 8"/>
          <p:cNvSpPr txBox="1"/>
          <p:nvPr/>
        </p:nvSpPr>
        <p:spPr>
          <a:xfrm>
            <a:off x="4889254" y="3325091"/>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0" name="TextBox 9"/>
          <p:cNvSpPr txBox="1"/>
          <p:nvPr/>
        </p:nvSpPr>
        <p:spPr>
          <a:xfrm>
            <a:off x="6932807" y="3629879"/>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1" name="TextBox 10"/>
          <p:cNvSpPr txBox="1"/>
          <p:nvPr/>
        </p:nvSpPr>
        <p:spPr>
          <a:xfrm>
            <a:off x="5116919" y="1884684"/>
            <a:ext cx="466795" cy="261610"/>
          </a:xfrm>
          <a:prstGeom prst="rect">
            <a:avLst/>
          </a:prstGeom>
          <a:noFill/>
        </p:spPr>
        <p:txBody>
          <a:bodyPr wrap="none" rtlCol="0">
            <a:spAutoFit/>
          </a:bodyPr>
          <a:lstStyle/>
          <a:p>
            <a:r>
              <a:rPr lang="en-US" sz="1100" b="1" dirty="0">
                <a:solidFill>
                  <a:srgbClr val="000000"/>
                </a:solidFill>
              </a:rPr>
              <a:t>54%</a:t>
            </a:r>
          </a:p>
        </p:txBody>
      </p:sp>
      <p:sp>
        <p:nvSpPr>
          <p:cNvPr id="12" name="TextBox 11"/>
          <p:cNvSpPr txBox="1"/>
          <p:nvPr/>
        </p:nvSpPr>
        <p:spPr>
          <a:xfrm>
            <a:off x="7118756" y="2244444"/>
            <a:ext cx="466795" cy="261610"/>
          </a:xfrm>
          <a:prstGeom prst="rect">
            <a:avLst/>
          </a:prstGeom>
          <a:noFill/>
        </p:spPr>
        <p:txBody>
          <a:bodyPr wrap="none" rtlCol="0">
            <a:spAutoFit/>
          </a:bodyPr>
          <a:lstStyle/>
          <a:p>
            <a:r>
              <a:rPr lang="en-US" sz="1100" b="1" dirty="0">
                <a:solidFill>
                  <a:srgbClr val="000000"/>
                </a:solidFill>
              </a:rPr>
              <a:t>46%</a:t>
            </a:r>
          </a:p>
        </p:txBody>
      </p:sp>
      <p:sp>
        <p:nvSpPr>
          <p:cNvPr id="13" name="TextBox 12"/>
          <p:cNvSpPr txBox="1"/>
          <p:nvPr/>
        </p:nvSpPr>
        <p:spPr>
          <a:xfrm>
            <a:off x="301337" y="1429345"/>
            <a:ext cx="4014354" cy="2785378"/>
          </a:xfrm>
          <a:prstGeom prst="rect">
            <a:avLst/>
          </a:prstGeom>
          <a:noFill/>
        </p:spPr>
        <p:txBody>
          <a:bodyPr wrap="square" rtlCol="0">
            <a:spAutoFit/>
          </a:bodyPr>
          <a:lstStyle/>
          <a:p>
            <a:pPr algn="just">
              <a:spcBef>
                <a:spcPts val="1800"/>
              </a:spcBef>
            </a:pPr>
            <a:r>
              <a:rPr lang="en-US" sz="1000" b="1" dirty="0">
                <a:solidFill>
                  <a:srgbClr val="1E5EA4"/>
                </a:solidFill>
              </a:rPr>
              <a:t>PROGRESSIVES: </a:t>
            </a:r>
            <a:r>
              <a:rPr lang="en-US" sz="1000" dirty="0">
                <a:solidFill>
                  <a:srgbClr val="000000"/>
                </a:solidFill>
              </a:rPr>
              <a:t>This law delivers </a:t>
            </a:r>
            <a:r>
              <a:rPr lang="en-US" sz="1000" dirty="0">
                <a:solidFill>
                  <a:srgbClr val="1E5EA4"/>
                </a:solidFill>
              </a:rPr>
              <a:t>huge tax breaks to millionaires and wealthy corporations, while middle-class families are left to pick up the tab</a:t>
            </a:r>
            <a:r>
              <a:rPr lang="en-US" sz="1000" dirty="0">
                <a:solidFill>
                  <a:srgbClr val="000000"/>
                </a:solidFill>
              </a:rPr>
              <a:t> yet again.  83% of the tax cuts go to the richest 1%, while a majority of Americans will eventually end up paying higher taxes. Republicans gave </a:t>
            </a:r>
            <a:r>
              <a:rPr lang="en-US" sz="1000" dirty="0">
                <a:solidFill>
                  <a:srgbClr val="1E5EA4"/>
                </a:solidFill>
              </a:rPr>
              <a:t>permanent tax cuts to big drug companies, big oil, and other corporations, but average Americans only got temporary tax cuts</a:t>
            </a:r>
            <a:r>
              <a:rPr lang="en-US" sz="1000" dirty="0">
                <a:solidFill>
                  <a:srgbClr val="000000"/>
                </a:solidFill>
              </a:rPr>
              <a:t>. This law rigs the tax code and the economy even further in favor of those at the top.</a:t>
            </a:r>
            <a:endParaRPr lang="en-US" sz="1000" b="1" dirty="0">
              <a:solidFill>
                <a:srgbClr val="E15959"/>
              </a:solidFill>
            </a:endParaRPr>
          </a:p>
          <a:p>
            <a:pPr algn="just">
              <a:spcBef>
                <a:spcPts val="1800"/>
              </a:spcBef>
            </a:pPr>
            <a:r>
              <a:rPr lang="en-US" sz="1000" b="1" dirty="0">
                <a:solidFill>
                  <a:srgbClr val="BF1609"/>
                </a:solidFill>
              </a:rPr>
              <a:t>CONSERVATIVES:</a:t>
            </a:r>
            <a:r>
              <a:rPr lang="en-US" sz="1000" b="1" dirty="0">
                <a:solidFill>
                  <a:srgbClr val="E15959"/>
                </a:solidFill>
              </a:rPr>
              <a:t> </a:t>
            </a:r>
            <a:r>
              <a:rPr lang="en-US" sz="1000" dirty="0">
                <a:solidFill>
                  <a:srgbClr val="000000"/>
                </a:solidFill>
              </a:rPr>
              <a:t>Our tax reform law means that Americans will have a </a:t>
            </a:r>
            <a:r>
              <a:rPr lang="en-US" sz="1000" dirty="0">
                <a:solidFill>
                  <a:srgbClr val="BF1609"/>
                </a:solidFill>
              </a:rPr>
              <a:t>simpler, fairer tax code that lets them keep more of their hard-earned money</a:t>
            </a:r>
            <a:r>
              <a:rPr lang="en-US" sz="1000" dirty="0">
                <a:solidFill>
                  <a:srgbClr val="000000"/>
                </a:solidFill>
              </a:rPr>
              <a:t>. A typical family of four saves $2,059 a year. The law doubles the standard tax deduction and the child tax credit, and simplifies your taxes. This reform lets job creators and workers compete and win, which will </a:t>
            </a:r>
            <a:r>
              <a:rPr lang="en-US" sz="1000" dirty="0">
                <a:solidFill>
                  <a:srgbClr val="BF1609"/>
                </a:solidFill>
              </a:rPr>
              <a:t>create hundreds of thousands of new American jobs</a:t>
            </a:r>
            <a:r>
              <a:rPr lang="en-US" sz="1000" dirty="0">
                <a:solidFill>
                  <a:srgbClr val="000000"/>
                </a:solidFill>
              </a:rPr>
              <a:t>. Republicans kept their promise, and now middle-class families are seeing higher wages and bigger paychecks.*</a:t>
            </a:r>
          </a:p>
        </p:txBody>
      </p:sp>
      <p:cxnSp>
        <p:nvCxnSpPr>
          <p:cNvPr id="15" name="Straight Arrow Connector 14"/>
          <p:cNvCxnSpPr>
            <a:stCxn id="12" idx="1"/>
            <a:endCxn id="11" idx="3"/>
          </p:cNvCxnSpPr>
          <p:nvPr/>
        </p:nvCxnSpPr>
        <p:spPr bwMode="auto">
          <a:xfrm flipH="1" flipV="1">
            <a:off x="5583714" y="2015489"/>
            <a:ext cx="1535042" cy="359760"/>
          </a:xfrm>
          <a:prstGeom prst="straightConnector1">
            <a:avLst/>
          </a:prstGeom>
          <a:solidFill>
            <a:schemeClr val="accent1"/>
          </a:solidFill>
          <a:ln w="127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5970799" y="2054262"/>
            <a:ext cx="1072731" cy="230832"/>
          </a:xfrm>
          <a:prstGeom prst="rect">
            <a:avLst/>
          </a:prstGeom>
          <a:solidFill>
            <a:schemeClr val="bg1"/>
          </a:solidFill>
        </p:spPr>
        <p:txBody>
          <a:bodyPr wrap="none" rtlCol="0">
            <a:spAutoFit/>
          </a:bodyPr>
          <a:lstStyle/>
          <a:p>
            <a:r>
              <a:rPr lang="en-US" sz="900" b="1" dirty="0">
                <a:solidFill>
                  <a:srgbClr val="1E5EA4"/>
                </a:solidFill>
              </a:rPr>
              <a:t>+8 Progressives</a:t>
            </a:r>
          </a:p>
        </p:txBody>
      </p:sp>
      <p:sp>
        <p:nvSpPr>
          <p:cNvPr id="17" name="TextBox 16"/>
          <p:cNvSpPr txBox="1"/>
          <p:nvPr/>
        </p:nvSpPr>
        <p:spPr>
          <a:xfrm>
            <a:off x="978062" y="4284743"/>
            <a:ext cx="2547492" cy="215444"/>
          </a:xfrm>
          <a:prstGeom prst="rect">
            <a:avLst/>
          </a:prstGeom>
          <a:noFill/>
        </p:spPr>
        <p:txBody>
          <a:bodyPr wrap="none" rtlCol="0">
            <a:spAutoFit/>
          </a:bodyPr>
          <a:lstStyle/>
          <a:p>
            <a:r>
              <a:rPr lang="en-US" sz="800" dirty="0">
                <a:solidFill>
                  <a:srgbClr val="000000">
                    <a:lumMod val="65000"/>
                    <a:lumOff val="35000"/>
                  </a:srgbClr>
                </a:solidFill>
              </a:rPr>
              <a:t>* Same conservative statement in all message tests</a:t>
            </a:r>
          </a:p>
        </p:txBody>
      </p:sp>
    </p:spTree>
    <p:extLst>
      <p:ext uri="{BB962C8B-B14F-4D97-AF65-F5344CB8AC3E}">
        <p14:creationId xmlns:p14="http://schemas.microsoft.com/office/powerpoint/2010/main" val="1558039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152481"/>
            <a:ext cx="7700857" cy="857250"/>
          </a:xfrm>
        </p:spPr>
        <p:txBody>
          <a:bodyPr/>
          <a:lstStyle/>
          <a:p>
            <a:r>
              <a:rPr lang="en-US" dirty="0"/>
              <a:t>Opposition Message:  Undermining Healthcare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03452951"/>
              </p:ext>
            </p:extLst>
          </p:nvPr>
        </p:nvGraphicFramePr>
        <p:xfrm>
          <a:off x="4184073" y="1184275"/>
          <a:ext cx="4260272"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16</a:t>
            </a:fld>
            <a:endParaRPr lang="en-US">
              <a:solidFill>
                <a:srgbClr val="000000">
                  <a:lumMod val="65000"/>
                  <a:lumOff val="35000"/>
                </a:srgbClr>
              </a:solidFill>
            </a:endParaRPr>
          </a:p>
        </p:txBody>
      </p:sp>
      <p:sp>
        <p:nvSpPr>
          <p:cNvPr id="5" name="Rectangle 4"/>
          <p:cNvSpPr/>
          <p:nvPr/>
        </p:nvSpPr>
        <p:spPr>
          <a:xfrm>
            <a:off x="301336" y="945427"/>
            <a:ext cx="8541328" cy="276999"/>
          </a:xfrm>
          <a:prstGeom prst="rect">
            <a:avLst/>
          </a:prstGeom>
        </p:spPr>
        <p:txBody>
          <a:bodyPr wrap="square">
            <a:spAutoFit/>
          </a:bodyPr>
          <a:lstStyle/>
          <a:p>
            <a:r>
              <a:rPr lang="en-US" sz="1200" i="1" dirty="0">
                <a:solidFill>
                  <a:srgbClr val="000000">
                    <a:lumMod val="65000"/>
                    <a:lumOff val="35000"/>
                  </a:srgbClr>
                </a:solidFill>
              </a:rPr>
              <a:t>With which statement do you agree more?</a:t>
            </a:r>
          </a:p>
        </p:txBody>
      </p:sp>
      <p:sp>
        <p:nvSpPr>
          <p:cNvPr id="7" name="TextBox 6"/>
          <p:cNvSpPr txBox="1"/>
          <p:nvPr/>
        </p:nvSpPr>
        <p:spPr>
          <a:xfrm>
            <a:off x="4692085" y="4433457"/>
            <a:ext cx="1233030"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Democrats</a:t>
            </a:r>
          </a:p>
        </p:txBody>
      </p:sp>
      <p:sp>
        <p:nvSpPr>
          <p:cNvPr id="8" name="TextBox 7"/>
          <p:cNvSpPr txBox="1"/>
          <p:nvPr/>
        </p:nvSpPr>
        <p:spPr>
          <a:xfrm>
            <a:off x="6680337" y="4419605"/>
            <a:ext cx="1343638"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Republicans</a:t>
            </a:r>
          </a:p>
        </p:txBody>
      </p:sp>
      <p:sp>
        <p:nvSpPr>
          <p:cNvPr id="9" name="TextBox 8"/>
          <p:cNvSpPr txBox="1"/>
          <p:nvPr/>
        </p:nvSpPr>
        <p:spPr>
          <a:xfrm>
            <a:off x="4889254" y="3394361"/>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0" name="TextBox 9"/>
          <p:cNvSpPr txBox="1"/>
          <p:nvPr/>
        </p:nvSpPr>
        <p:spPr>
          <a:xfrm>
            <a:off x="6932807" y="3629879"/>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1" name="TextBox 10"/>
          <p:cNvSpPr txBox="1"/>
          <p:nvPr/>
        </p:nvSpPr>
        <p:spPr>
          <a:xfrm>
            <a:off x="5123692" y="1891149"/>
            <a:ext cx="466795" cy="261610"/>
          </a:xfrm>
          <a:prstGeom prst="rect">
            <a:avLst/>
          </a:prstGeom>
          <a:noFill/>
        </p:spPr>
        <p:txBody>
          <a:bodyPr wrap="none" rtlCol="0">
            <a:spAutoFit/>
          </a:bodyPr>
          <a:lstStyle/>
          <a:p>
            <a:r>
              <a:rPr lang="en-US" sz="1100" b="1" dirty="0">
                <a:solidFill>
                  <a:srgbClr val="000000"/>
                </a:solidFill>
              </a:rPr>
              <a:t>54%</a:t>
            </a:r>
          </a:p>
        </p:txBody>
      </p:sp>
      <p:sp>
        <p:nvSpPr>
          <p:cNvPr id="12" name="TextBox 11"/>
          <p:cNvSpPr txBox="1"/>
          <p:nvPr/>
        </p:nvSpPr>
        <p:spPr>
          <a:xfrm>
            <a:off x="7118756" y="2258298"/>
            <a:ext cx="466795" cy="261610"/>
          </a:xfrm>
          <a:prstGeom prst="rect">
            <a:avLst/>
          </a:prstGeom>
          <a:noFill/>
        </p:spPr>
        <p:txBody>
          <a:bodyPr wrap="none" rtlCol="0">
            <a:spAutoFit/>
          </a:bodyPr>
          <a:lstStyle/>
          <a:p>
            <a:r>
              <a:rPr lang="en-US" sz="1100" b="1" dirty="0">
                <a:solidFill>
                  <a:srgbClr val="000000"/>
                </a:solidFill>
              </a:rPr>
              <a:t>46%</a:t>
            </a:r>
          </a:p>
        </p:txBody>
      </p:sp>
      <p:sp>
        <p:nvSpPr>
          <p:cNvPr id="13" name="TextBox 12"/>
          <p:cNvSpPr txBox="1"/>
          <p:nvPr/>
        </p:nvSpPr>
        <p:spPr>
          <a:xfrm>
            <a:off x="301337" y="1429345"/>
            <a:ext cx="4014354" cy="2785378"/>
          </a:xfrm>
          <a:prstGeom prst="rect">
            <a:avLst/>
          </a:prstGeom>
          <a:noFill/>
        </p:spPr>
        <p:txBody>
          <a:bodyPr wrap="square" rtlCol="0">
            <a:spAutoFit/>
          </a:bodyPr>
          <a:lstStyle/>
          <a:p>
            <a:pPr algn="just">
              <a:spcBef>
                <a:spcPts val="1800"/>
              </a:spcBef>
            </a:pPr>
            <a:r>
              <a:rPr lang="en-US" sz="1000" b="1" dirty="0">
                <a:solidFill>
                  <a:srgbClr val="1E5EA4"/>
                </a:solidFill>
              </a:rPr>
              <a:t>DEMOCRATS: </a:t>
            </a:r>
            <a:r>
              <a:rPr lang="en-US" sz="1000" dirty="0">
                <a:solidFill>
                  <a:srgbClr val="000000"/>
                </a:solidFill>
              </a:rPr>
              <a:t>To pay for tax giveaways to the wealthy and corporations, </a:t>
            </a:r>
            <a:r>
              <a:rPr lang="en-US" sz="1000" dirty="0">
                <a:solidFill>
                  <a:srgbClr val="1E5EA4"/>
                </a:solidFill>
              </a:rPr>
              <a:t>Republicans increased the number of Americans without health insurance by 13 million and raised private health insurance premiums by $2,000</a:t>
            </a:r>
            <a:r>
              <a:rPr lang="en-US" sz="1000" dirty="0">
                <a:solidFill>
                  <a:srgbClr val="000000"/>
                </a:solidFill>
              </a:rPr>
              <a:t>. They also handed out billions in tax breaks to insurance companies and pharmaceutical companies, the same corporations that are raising our insurance premiums and drug prices. Republicans are undermining Americans’ healthcare, just to pay off big corporations and political donors.</a:t>
            </a:r>
            <a:endParaRPr lang="en-US" sz="1000" b="1" dirty="0">
              <a:solidFill>
                <a:srgbClr val="E15959"/>
              </a:solidFill>
            </a:endParaRPr>
          </a:p>
          <a:p>
            <a:pPr algn="just">
              <a:spcBef>
                <a:spcPts val="1800"/>
              </a:spcBef>
            </a:pPr>
            <a:r>
              <a:rPr lang="en-US" sz="1000" b="1" dirty="0">
                <a:solidFill>
                  <a:srgbClr val="BF1609"/>
                </a:solidFill>
              </a:rPr>
              <a:t>REPUBLICANS:</a:t>
            </a:r>
            <a:r>
              <a:rPr lang="en-US" sz="1000" b="1" dirty="0">
                <a:solidFill>
                  <a:srgbClr val="E15959"/>
                </a:solidFill>
              </a:rPr>
              <a:t> </a:t>
            </a:r>
            <a:r>
              <a:rPr lang="en-US" sz="1000" dirty="0">
                <a:solidFill>
                  <a:srgbClr val="000000"/>
                </a:solidFill>
              </a:rPr>
              <a:t>Our tax reform law means that Americans will have a </a:t>
            </a:r>
            <a:r>
              <a:rPr lang="en-US" sz="1000" dirty="0">
                <a:solidFill>
                  <a:srgbClr val="BF1609"/>
                </a:solidFill>
              </a:rPr>
              <a:t>simpler, fairer tax code that lets them keep more of their hard-earned money</a:t>
            </a:r>
            <a:r>
              <a:rPr lang="en-US" sz="1000" dirty="0">
                <a:solidFill>
                  <a:srgbClr val="000000"/>
                </a:solidFill>
              </a:rPr>
              <a:t>. A typical family of four saves $2,059 a year. The law doubles the standard tax deduction and the child tax credit, and simplifies your taxes. This reform lets job creators and workers compete and win, which will </a:t>
            </a:r>
            <a:r>
              <a:rPr lang="en-US" sz="1000" dirty="0">
                <a:solidFill>
                  <a:srgbClr val="BF1609"/>
                </a:solidFill>
              </a:rPr>
              <a:t>create hundreds of thousands of new American jobs</a:t>
            </a:r>
            <a:r>
              <a:rPr lang="en-US" sz="1000" dirty="0">
                <a:solidFill>
                  <a:srgbClr val="000000"/>
                </a:solidFill>
              </a:rPr>
              <a:t>. Republicans kept their promise, and now middle-class families are seeing higher wages and bigger paychecks.*</a:t>
            </a:r>
          </a:p>
        </p:txBody>
      </p:sp>
      <p:cxnSp>
        <p:nvCxnSpPr>
          <p:cNvPr id="15" name="Straight Arrow Connector 14"/>
          <p:cNvCxnSpPr>
            <a:stCxn id="12" idx="1"/>
            <a:endCxn id="11" idx="3"/>
          </p:cNvCxnSpPr>
          <p:nvPr/>
        </p:nvCxnSpPr>
        <p:spPr bwMode="auto">
          <a:xfrm flipH="1" flipV="1">
            <a:off x="5590487" y="2021954"/>
            <a:ext cx="1528269" cy="367149"/>
          </a:xfrm>
          <a:prstGeom prst="straightConnector1">
            <a:avLst/>
          </a:prstGeom>
          <a:solidFill>
            <a:schemeClr val="accent1"/>
          </a:solidFill>
          <a:ln w="127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6034917" y="2047335"/>
            <a:ext cx="944490" cy="230832"/>
          </a:xfrm>
          <a:prstGeom prst="rect">
            <a:avLst/>
          </a:prstGeom>
          <a:solidFill>
            <a:schemeClr val="bg1"/>
          </a:solidFill>
        </p:spPr>
        <p:txBody>
          <a:bodyPr wrap="none" rtlCol="0">
            <a:spAutoFit/>
          </a:bodyPr>
          <a:lstStyle/>
          <a:p>
            <a:r>
              <a:rPr lang="en-US" sz="900" b="1" dirty="0">
                <a:solidFill>
                  <a:srgbClr val="1E5EA4"/>
                </a:solidFill>
              </a:rPr>
              <a:t>+8 Democrats</a:t>
            </a:r>
          </a:p>
        </p:txBody>
      </p:sp>
      <p:sp>
        <p:nvSpPr>
          <p:cNvPr id="17" name="TextBox 16"/>
          <p:cNvSpPr txBox="1"/>
          <p:nvPr/>
        </p:nvSpPr>
        <p:spPr>
          <a:xfrm>
            <a:off x="1009319" y="4284743"/>
            <a:ext cx="2484976" cy="215444"/>
          </a:xfrm>
          <a:prstGeom prst="rect">
            <a:avLst/>
          </a:prstGeom>
          <a:noFill/>
        </p:spPr>
        <p:txBody>
          <a:bodyPr wrap="none" rtlCol="0">
            <a:spAutoFit/>
          </a:bodyPr>
          <a:lstStyle/>
          <a:p>
            <a:r>
              <a:rPr lang="en-US" sz="800" dirty="0">
                <a:solidFill>
                  <a:srgbClr val="000000">
                    <a:lumMod val="65000"/>
                    <a:lumOff val="35000"/>
                  </a:srgbClr>
                </a:solidFill>
              </a:rPr>
              <a:t>* Same Republican statement in all message tests</a:t>
            </a:r>
          </a:p>
        </p:txBody>
      </p:sp>
    </p:spTree>
    <p:extLst>
      <p:ext uri="{BB962C8B-B14F-4D97-AF65-F5344CB8AC3E}">
        <p14:creationId xmlns:p14="http://schemas.microsoft.com/office/powerpoint/2010/main" val="564696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152481"/>
            <a:ext cx="7700857" cy="857250"/>
          </a:xfrm>
        </p:spPr>
        <p:txBody>
          <a:bodyPr/>
          <a:lstStyle/>
          <a:p>
            <a:r>
              <a:rPr lang="en-US" dirty="0"/>
              <a:t>Opposition Message:  Corrupt Washington Deal</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6448713"/>
              </p:ext>
            </p:extLst>
          </p:nvPr>
        </p:nvGraphicFramePr>
        <p:xfrm>
          <a:off x="4184073" y="1184275"/>
          <a:ext cx="4260272"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17</a:t>
            </a:fld>
            <a:endParaRPr lang="en-US">
              <a:solidFill>
                <a:srgbClr val="000000">
                  <a:lumMod val="65000"/>
                  <a:lumOff val="35000"/>
                </a:srgbClr>
              </a:solidFill>
            </a:endParaRPr>
          </a:p>
        </p:txBody>
      </p:sp>
      <p:sp>
        <p:nvSpPr>
          <p:cNvPr id="5" name="Rectangle 4"/>
          <p:cNvSpPr/>
          <p:nvPr/>
        </p:nvSpPr>
        <p:spPr>
          <a:xfrm>
            <a:off x="301336" y="945427"/>
            <a:ext cx="8541328" cy="276999"/>
          </a:xfrm>
          <a:prstGeom prst="rect">
            <a:avLst/>
          </a:prstGeom>
        </p:spPr>
        <p:txBody>
          <a:bodyPr wrap="square">
            <a:spAutoFit/>
          </a:bodyPr>
          <a:lstStyle/>
          <a:p>
            <a:r>
              <a:rPr lang="en-US" sz="1200" i="1" dirty="0">
                <a:solidFill>
                  <a:srgbClr val="000000">
                    <a:lumMod val="65000"/>
                    <a:lumOff val="35000"/>
                  </a:srgbClr>
                </a:solidFill>
              </a:rPr>
              <a:t>With which statement do you agree more?</a:t>
            </a:r>
          </a:p>
        </p:txBody>
      </p:sp>
      <p:sp>
        <p:nvSpPr>
          <p:cNvPr id="7" name="TextBox 6"/>
          <p:cNvSpPr txBox="1"/>
          <p:nvPr/>
        </p:nvSpPr>
        <p:spPr>
          <a:xfrm>
            <a:off x="4692085" y="4433457"/>
            <a:ext cx="1233030"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Democrats</a:t>
            </a:r>
          </a:p>
        </p:txBody>
      </p:sp>
      <p:sp>
        <p:nvSpPr>
          <p:cNvPr id="8" name="TextBox 7"/>
          <p:cNvSpPr txBox="1"/>
          <p:nvPr/>
        </p:nvSpPr>
        <p:spPr>
          <a:xfrm>
            <a:off x="6680337" y="4419605"/>
            <a:ext cx="1343638" cy="430887"/>
          </a:xfrm>
          <a:prstGeom prst="rect">
            <a:avLst/>
          </a:prstGeom>
          <a:noFill/>
        </p:spPr>
        <p:txBody>
          <a:bodyPr wrap="none" rtlCol="0">
            <a:spAutoFit/>
          </a:bodyPr>
          <a:lstStyle/>
          <a:p>
            <a:r>
              <a:rPr lang="en-US" sz="1100" b="1" dirty="0">
                <a:solidFill>
                  <a:srgbClr val="000000"/>
                </a:solidFill>
              </a:rPr>
              <a:t>Agree more </a:t>
            </a:r>
            <a:br>
              <a:rPr lang="en-US" sz="1100" b="1" dirty="0">
                <a:solidFill>
                  <a:srgbClr val="000000"/>
                </a:solidFill>
              </a:rPr>
            </a:br>
            <a:r>
              <a:rPr lang="en-US" sz="1100" b="1" dirty="0">
                <a:solidFill>
                  <a:srgbClr val="000000"/>
                </a:solidFill>
              </a:rPr>
              <a:t>with Republicans</a:t>
            </a:r>
          </a:p>
        </p:txBody>
      </p:sp>
      <p:sp>
        <p:nvSpPr>
          <p:cNvPr id="9" name="TextBox 8"/>
          <p:cNvSpPr txBox="1"/>
          <p:nvPr/>
        </p:nvSpPr>
        <p:spPr>
          <a:xfrm>
            <a:off x="4889254" y="3359726"/>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0" name="TextBox 9"/>
          <p:cNvSpPr txBox="1"/>
          <p:nvPr/>
        </p:nvSpPr>
        <p:spPr>
          <a:xfrm>
            <a:off x="6932807" y="3629879"/>
            <a:ext cx="838691" cy="507831"/>
          </a:xfrm>
          <a:prstGeom prst="rect">
            <a:avLst/>
          </a:prstGeom>
          <a:noFill/>
        </p:spPr>
        <p:txBody>
          <a:bodyPr wrap="none" rtlCol="0">
            <a:spAutoFit/>
          </a:bodyPr>
          <a:lstStyle/>
          <a:p>
            <a:r>
              <a:rPr lang="en-US" sz="900" b="1" dirty="0">
                <a:solidFill>
                  <a:srgbClr val="FFFFFF"/>
                </a:solidFill>
              </a:rPr>
              <a:t>Agree </a:t>
            </a:r>
            <a:br>
              <a:rPr lang="en-US" sz="900" b="1" dirty="0">
                <a:solidFill>
                  <a:srgbClr val="FFFFFF"/>
                </a:solidFill>
              </a:rPr>
            </a:br>
            <a:r>
              <a:rPr lang="en-US" sz="900" b="1" dirty="0">
                <a:solidFill>
                  <a:srgbClr val="FFFFFF"/>
                </a:solidFill>
              </a:rPr>
              <a:t>much more </a:t>
            </a:r>
            <a:br>
              <a:rPr lang="en-US" sz="900" b="1" dirty="0">
                <a:solidFill>
                  <a:srgbClr val="FFFFFF"/>
                </a:solidFill>
              </a:rPr>
            </a:br>
            <a:endParaRPr lang="en-US" sz="900" b="1" dirty="0">
              <a:solidFill>
                <a:srgbClr val="FFFFFF"/>
              </a:solidFill>
            </a:endParaRPr>
          </a:p>
        </p:txBody>
      </p:sp>
      <p:sp>
        <p:nvSpPr>
          <p:cNvPr id="11" name="TextBox 10"/>
          <p:cNvSpPr txBox="1"/>
          <p:nvPr/>
        </p:nvSpPr>
        <p:spPr>
          <a:xfrm>
            <a:off x="5123692" y="1905003"/>
            <a:ext cx="466795" cy="261610"/>
          </a:xfrm>
          <a:prstGeom prst="rect">
            <a:avLst/>
          </a:prstGeom>
          <a:noFill/>
        </p:spPr>
        <p:txBody>
          <a:bodyPr wrap="none" rtlCol="0">
            <a:spAutoFit/>
          </a:bodyPr>
          <a:lstStyle/>
          <a:p>
            <a:r>
              <a:rPr lang="en-US" sz="1100" b="1" dirty="0">
                <a:solidFill>
                  <a:srgbClr val="000000"/>
                </a:solidFill>
              </a:rPr>
              <a:t>54%</a:t>
            </a:r>
          </a:p>
        </p:txBody>
      </p:sp>
      <p:sp>
        <p:nvSpPr>
          <p:cNvPr id="12" name="TextBox 11"/>
          <p:cNvSpPr txBox="1"/>
          <p:nvPr/>
        </p:nvSpPr>
        <p:spPr>
          <a:xfrm>
            <a:off x="7118756" y="2237517"/>
            <a:ext cx="466795" cy="261610"/>
          </a:xfrm>
          <a:prstGeom prst="rect">
            <a:avLst/>
          </a:prstGeom>
          <a:noFill/>
        </p:spPr>
        <p:txBody>
          <a:bodyPr wrap="none" rtlCol="0">
            <a:spAutoFit/>
          </a:bodyPr>
          <a:lstStyle/>
          <a:p>
            <a:r>
              <a:rPr lang="en-US" sz="1100" b="1" dirty="0">
                <a:solidFill>
                  <a:srgbClr val="000000"/>
                </a:solidFill>
              </a:rPr>
              <a:t>46%</a:t>
            </a:r>
          </a:p>
        </p:txBody>
      </p:sp>
      <p:sp>
        <p:nvSpPr>
          <p:cNvPr id="13" name="TextBox 12"/>
          <p:cNvSpPr txBox="1"/>
          <p:nvPr/>
        </p:nvSpPr>
        <p:spPr>
          <a:xfrm>
            <a:off x="301337" y="1429345"/>
            <a:ext cx="4014354" cy="2785378"/>
          </a:xfrm>
          <a:prstGeom prst="rect">
            <a:avLst/>
          </a:prstGeom>
          <a:noFill/>
        </p:spPr>
        <p:txBody>
          <a:bodyPr wrap="square" rtlCol="0">
            <a:spAutoFit/>
          </a:bodyPr>
          <a:lstStyle/>
          <a:p>
            <a:pPr algn="just">
              <a:spcBef>
                <a:spcPts val="1800"/>
              </a:spcBef>
            </a:pPr>
            <a:r>
              <a:rPr lang="en-US" sz="1000" b="1" dirty="0">
                <a:solidFill>
                  <a:srgbClr val="1E5EA4"/>
                </a:solidFill>
              </a:rPr>
              <a:t>DEMOCRATS: </a:t>
            </a:r>
            <a:r>
              <a:rPr lang="en-US" sz="1000" dirty="0">
                <a:solidFill>
                  <a:srgbClr val="000000"/>
                </a:solidFill>
              </a:rPr>
              <a:t>This </a:t>
            </a:r>
            <a:r>
              <a:rPr lang="en-US" sz="1000" dirty="0">
                <a:solidFill>
                  <a:srgbClr val="1E5EA4"/>
                </a:solidFill>
              </a:rPr>
              <a:t>corrupt Washington deal</a:t>
            </a:r>
            <a:r>
              <a:rPr lang="en-US" sz="1000" dirty="0">
                <a:solidFill>
                  <a:srgbClr val="000000"/>
                </a:solidFill>
              </a:rPr>
              <a:t> included a special loophole that gives an average </a:t>
            </a:r>
            <a:r>
              <a:rPr lang="en-US" sz="1000" dirty="0">
                <a:solidFill>
                  <a:srgbClr val="1E5EA4"/>
                </a:solidFill>
              </a:rPr>
              <a:t>tax break of more than $50,000 to dozens of the same Republican politicians who passed it</a:t>
            </a:r>
            <a:r>
              <a:rPr lang="en-US" sz="1000" dirty="0">
                <a:solidFill>
                  <a:srgbClr val="000000"/>
                </a:solidFill>
              </a:rPr>
              <a:t>.  It gives a </a:t>
            </a:r>
            <a:r>
              <a:rPr lang="en-US" sz="1000" dirty="0">
                <a:solidFill>
                  <a:srgbClr val="1E5EA4"/>
                </a:solidFill>
              </a:rPr>
              <a:t>tax cut of more than $1 billion a year to the billionaire Koch brothers</a:t>
            </a:r>
            <a:r>
              <a:rPr lang="en-US" sz="1000" dirty="0">
                <a:solidFill>
                  <a:srgbClr val="000000"/>
                </a:solidFill>
              </a:rPr>
              <a:t>, one of whom donated $500,000 to Speaker Paul Ryan’s political fund a few days after the law passed and who have promised $400 million to help reelect Republicans. This law was written for politicians and their wealthy donors, not for the American people.</a:t>
            </a:r>
            <a:endParaRPr lang="en-US" sz="1000" b="1" dirty="0">
              <a:solidFill>
                <a:srgbClr val="E15959"/>
              </a:solidFill>
            </a:endParaRPr>
          </a:p>
          <a:p>
            <a:pPr algn="just">
              <a:spcBef>
                <a:spcPts val="1800"/>
              </a:spcBef>
            </a:pPr>
            <a:r>
              <a:rPr lang="en-US" sz="1000" b="1" dirty="0">
                <a:solidFill>
                  <a:srgbClr val="BF1609"/>
                </a:solidFill>
              </a:rPr>
              <a:t>REPUBLICANS:</a:t>
            </a:r>
            <a:r>
              <a:rPr lang="en-US" sz="1000" b="1" dirty="0">
                <a:solidFill>
                  <a:srgbClr val="E15959"/>
                </a:solidFill>
              </a:rPr>
              <a:t> </a:t>
            </a:r>
            <a:r>
              <a:rPr lang="en-US" sz="1000" dirty="0">
                <a:solidFill>
                  <a:srgbClr val="000000"/>
                </a:solidFill>
              </a:rPr>
              <a:t>Our tax reform law means that Americans will have a </a:t>
            </a:r>
            <a:r>
              <a:rPr lang="en-US" sz="1000" dirty="0">
                <a:solidFill>
                  <a:srgbClr val="BF1609"/>
                </a:solidFill>
              </a:rPr>
              <a:t>simpler, fairer tax code that lets them keep more of their hard-earned money</a:t>
            </a:r>
            <a:r>
              <a:rPr lang="en-US" sz="1000" dirty="0">
                <a:solidFill>
                  <a:srgbClr val="000000"/>
                </a:solidFill>
              </a:rPr>
              <a:t>. A typical family of four saves $2,059 a year. The law doubles the standard tax deduction and the child tax credit, and simplifies your taxes. This reform lets job creators and workers compete and win, which will </a:t>
            </a:r>
            <a:r>
              <a:rPr lang="en-US" sz="1000" dirty="0">
                <a:solidFill>
                  <a:srgbClr val="BF1609"/>
                </a:solidFill>
              </a:rPr>
              <a:t>create hundreds of thousands of new American jobs</a:t>
            </a:r>
            <a:r>
              <a:rPr lang="en-US" sz="1000" dirty="0">
                <a:solidFill>
                  <a:srgbClr val="000000"/>
                </a:solidFill>
              </a:rPr>
              <a:t>. Republicans kept their promise, and now middle-class families are seeing higher wages and bigger paychecks.*</a:t>
            </a:r>
          </a:p>
        </p:txBody>
      </p:sp>
      <p:cxnSp>
        <p:nvCxnSpPr>
          <p:cNvPr id="15" name="Straight Arrow Connector 14"/>
          <p:cNvCxnSpPr>
            <a:stCxn id="12" idx="1"/>
            <a:endCxn id="11" idx="3"/>
          </p:cNvCxnSpPr>
          <p:nvPr/>
        </p:nvCxnSpPr>
        <p:spPr bwMode="auto">
          <a:xfrm flipH="1" flipV="1">
            <a:off x="5590487" y="2035808"/>
            <a:ext cx="1528269" cy="332514"/>
          </a:xfrm>
          <a:prstGeom prst="straightConnector1">
            <a:avLst/>
          </a:prstGeom>
          <a:solidFill>
            <a:schemeClr val="accent1"/>
          </a:solidFill>
          <a:ln w="12700"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6034917" y="2054262"/>
            <a:ext cx="944490" cy="230832"/>
          </a:xfrm>
          <a:prstGeom prst="rect">
            <a:avLst/>
          </a:prstGeom>
          <a:solidFill>
            <a:schemeClr val="bg1"/>
          </a:solidFill>
        </p:spPr>
        <p:txBody>
          <a:bodyPr wrap="none" rtlCol="0">
            <a:spAutoFit/>
          </a:bodyPr>
          <a:lstStyle/>
          <a:p>
            <a:r>
              <a:rPr lang="en-US" sz="900" b="1" dirty="0">
                <a:solidFill>
                  <a:srgbClr val="1E5EA4"/>
                </a:solidFill>
              </a:rPr>
              <a:t>+8 Democrats</a:t>
            </a:r>
          </a:p>
        </p:txBody>
      </p:sp>
      <p:sp>
        <p:nvSpPr>
          <p:cNvPr id="17" name="TextBox 16"/>
          <p:cNvSpPr txBox="1"/>
          <p:nvPr/>
        </p:nvSpPr>
        <p:spPr>
          <a:xfrm>
            <a:off x="1009319" y="4284743"/>
            <a:ext cx="2484976" cy="215444"/>
          </a:xfrm>
          <a:prstGeom prst="rect">
            <a:avLst/>
          </a:prstGeom>
          <a:noFill/>
        </p:spPr>
        <p:txBody>
          <a:bodyPr wrap="none" rtlCol="0">
            <a:spAutoFit/>
          </a:bodyPr>
          <a:lstStyle/>
          <a:p>
            <a:r>
              <a:rPr lang="en-US" sz="800" dirty="0">
                <a:solidFill>
                  <a:srgbClr val="000000">
                    <a:lumMod val="65000"/>
                    <a:lumOff val="35000"/>
                  </a:srgbClr>
                </a:solidFill>
              </a:rPr>
              <a:t>* Same Republican statement in all message tests</a:t>
            </a:r>
          </a:p>
        </p:txBody>
      </p:sp>
    </p:spTree>
    <p:extLst>
      <p:ext uri="{BB962C8B-B14F-4D97-AF65-F5344CB8AC3E}">
        <p14:creationId xmlns:p14="http://schemas.microsoft.com/office/powerpoint/2010/main" val="371930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96651"/>
            <a:ext cx="8417668" cy="792372"/>
          </a:xfrm>
        </p:spPr>
        <p:txBody>
          <a:bodyPr/>
          <a:lstStyle/>
          <a:p>
            <a:r>
              <a:rPr lang="en-US" dirty="0"/>
              <a:t>Top Messages in Support of Tax Bill Focus on Middle Class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8595028"/>
              </p:ext>
            </p:extLst>
          </p:nvPr>
        </p:nvGraphicFramePr>
        <p:xfrm>
          <a:off x="2133600" y="1068528"/>
          <a:ext cx="6619875" cy="366279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18</a:t>
            </a:fld>
            <a:endParaRPr lang="en-US">
              <a:solidFill>
                <a:srgbClr val="000000">
                  <a:lumMod val="65000"/>
                  <a:lumOff val="35000"/>
                </a:srgbClr>
              </a:solidFill>
            </a:endParaRPr>
          </a:p>
        </p:txBody>
      </p:sp>
      <p:sp>
        <p:nvSpPr>
          <p:cNvPr id="6" name="Rectangle 5"/>
          <p:cNvSpPr/>
          <p:nvPr/>
        </p:nvSpPr>
        <p:spPr>
          <a:xfrm>
            <a:off x="1118755" y="723794"/>
            <a:ext cx="6906491" cy="261610"/>
          </a:xfrm>
          <a:prstGeom prst="rect">
            <a:avLst/>
          </a:prstGeom>
        </p:spPr>
        <p:txBody>
          <a:bodyPr wrap="square">
            <a:spAutoFit/>
          </a:bodyPr>
          <a:lstStyle/>
          <a:p>
            <a:r>
              <a:rPr lang="en-US" sz="1100" i="1" dirty="0">
                <a:solidFill>
                  <a:srgbClr val="000000">
                    <a:lumMod val="65000"/>
                    <a:lumOff val="35000"/>
                  </a:srgbClr>
                </a:solidFill>
              </a:rPr>
              <a:t>Proportion selecting each among the top three reasons to support the new tax law:</a:t>
            </a:r>
          </a:p>
        </p:txBody>
      </p:sp>
      <p:sp>
        <p:nvSpPr>
          <p:cNvPr id="9" name="TextBox 8"/>
          <p:cNvSpPr txBox="1"/>
          <p:nvPr/>
        </p:nvSpPr>
        <p:spPr>
          <a:xfrm>
            <a:off x="0" y="1071291"/>
            <a:ext cx="2279070" cy="3721532"/>
          </a:xfrm>
          <a:prstGeom prst="rect">
            <a:avLst/>
          </a:prstGeom>
          <a:noFill/>
        </p:spPr>
        <p:txBody>
          <a:bodyPr wrap="square" rtlCol="0">
            <a:spAutoFit/>
          </a:bodyPr>
          <a:lstStyle/>
          <a:p>
            <a:pPr algn="r" fontAlgn="b">
              <a:lnSpc>
                <a:spcPts val="1000"/>
              </a:lnSpc>
              <a:spcBef>
                <a:spcPts val="1400"/>
              </a:spcBef>
            </a:pPr>
            <a:r>
              <a:rPr lang="en-US" sz="1000" dirty="0">
                <a:solidFill>
                  <a:srgbClr val="000000"/>
                </a:solidFill>
              </a:rPr>
              <a:t>90% of workers will get </a:t>
            </a:r>
            <a:br>
              <a:rPr lang="en-US" sz="1000" dirty="0">
                <a:solidFill>
                  <a:srgbClr val="000000"/>
                </a:solidFill>
              </a:rPr>
            </a:br>
            <a:r>
              <a:rPr lang="en-US" sz="1000" dirty="0">
                <a:solidFill>
                  <a:srgbClr val="000000"/>
                </a:solidFill>
              </a:rPr>
              <a:t>bigger paychecks</a:t>
            </a:r>
          </a:p>
          <a:p>
            <a:pPr algn="r" fontAlgn="b">
              <a:lnSpc>
                <a:spcPts val="1000"/>
              </a:lnSpc>
              <a:spcBef>
                <a:spcPts val="1400"/>
              </a:spcBef>
            </a:pPr>
            <a:r>
              <a:rPr lang="en-US" sz="1000" dirty="0">
                <a:solidFill>
                  <a:srgbClr val="000000"/>
                </a:solidFill>
              </a:rPr>
              <a:t>Standard deduction doubled</a:t>
            </a:r>
          </a:p>
          <a:p>
            <a:pPr algn="r" fontAlgn="b">
              <a:lnSpc>
                <a:spcPts val="1000"/>
              </a:lnSpc>
              <a:spcBef>
                <a:spcPts val="1400"/>
              </a:spcBef>
            </a:pPr>
            <a:r>
              <a:rPr lang="en-US" sz="1000" dirty="0">
                <a:solidFill>
                  <a:srgbClr val="000000"/>
                </a:solidFill>
              </a:rPr>
              <a:t>Most will see their taxes go down </a:t>
            </a:r>
            <a:br>
              <a:rPr lang="en-US" sz="1000" dirty="0">
                <a:solidFill>
                  <a:srgbClr val="000000"/>
                </a:solidFill>
              </a:rPr>
            </a:br>
            <a:r>
              <a:rPr lang="en-US" sz="1000" dirty="0">
                <a:solidFill>
                  <a:srgbClr val="000000"/>
                </a:solidFill>
              </a:rPr>
              <a:t>by $2,059/year</a:t>
            </a:r>
          </a:p>
          <a:p>
            <a:pPr algn="r" fontAlgn="b">
              <a:lnSpc>
                <a:spcPts val="1000"/>
              </a:lnSpc>
              <a:spcBef>
                <a:spcPts val="900"/>
              </a:spcBef>
            </a:pPr>
            <a:r>
              <a:rPr lang="en-US" sz="1000" dirty="0">
                <a:solidFill>
                  <a:srgbClr val="000000"/>
                </a:solidFill>
              </a:rPr>
              <a:t>Doubled child tax credit, helping working families</a:t>
            </a:r>
          </a:p>
          <a:p>
            <a:pPr algn="r" fontAlgn="b">
              <a:lnSpc>
                <a:spcPts val="1000"/>
              </a:lnSpc>
              <a:spcBef>
                <a:spcPts val="900"/>
              </a:spcBef>
            </a:pPr>
            <a:r>
              <a:rPr lang="en-US" sz="1000" dirty="0">
                <a:solidFill>
                  <a:srgbClr val="000000"/>
                </a:solidFill>
              </a:rPr>
              <a:t>Companies bringing billions home trapped overseas, creating jobs</a:t>
            </a:r>
          </a:p>
          <a:p>
            <a:pPr algn="r" fontAlgn="b">
              <a:lnSpc>
                <a:spcPts val="1000"/>
              </a:lnSpc>
              <a:spcBef>
                <a:spcPts val="900"/>
              </a:spcBef>
            </a:pPr>
            <a:r>
              <a:rPr lang="en-US" sz="1000" dirty="0" err="1">
                <a:solidFill>
                  <a:srgbClr val="000000"/>
                </a:solidFill>
              </a:rPr>
              <a:t>Obamacare</a:t>
            </a:r>
            <a:r>
              <a:rPr lang="en-US" sz="1000" dirty="0">
                <a:solidFill>
                  <a:srgbClr val="000000"/>
                </a:solidFill>
              </a:rPr>
              <a:t> individual mandate repealed</a:t>
            </a:r>
          </a:p>
          <a:p>
            <a:pPr algn="r" fontAlgn="b">
              <a:lnSpc>
                <a:spcPts val="1000"/>
              </a:lnSpc>
              <a:spcBef>
                <a:spcPts val="900"/>
              </a:spcBef>
            </a:pPr>
            <a:r>
              <a:rPr lang="en-US" sz="1000" dirty="0">
                <a:solidFill>
                  <a:srgbClr val="000000"/>
                </a:solidFill>
              </a:rPr>
              <a:t>Bonuses, wage/benefit increases for four million workers</a:t>
            </a:r>
          </a:p>
          <a:p>
            <a:pPr algn="r" fontAlgn="b">
              <a:lnSpc>
                <a:spcPts val="1000"/>
              </a:lnSpc>
              <a:spcBef>
                <a:spcPts val="1200"/>
              </a:spcBef>
            </a:pPr>
            <a:r>
              <a:rPr lang="en-US" sz="1000" dirty="0">
                <a:solidFill>
                  <a:srgbClr val="000000"/>
                </a:solidFill>
              </a:rPr>
              <a:t>U.S. companies can compete better</a:t>
            </a:r>
          </a:p>
          <a:p>
            <a:pPr algn="r" fontAlgn="b">
              <a:lnSpc>
                <a:spcPts val="1000"/>
              </a:lnSpc>
              <a:spcBef>
                <a:spcPts val="1800"/>
              </a:spcBef>
            </a:pPr>
            <a:r>
              <a:rPr lang="en-US" sz="1000" dirty="0">
                <a:solidFill>
                  <a:srgbClr val="000000"/>
                </a:solidFill>
              </a:rPr>
              <a:t>Middle-class no longer forced </a:t>
            </a:r>
            <a:br>
              <a:rPr lang="en-US" sz="1000" dirty="0">
                <a:solidFill>
                  <a:srgbClr val="000000"/>
                </a:solidFill>
              </a:rPr>
            </a:br>
            <a:r>
              <a:rPr lang="en-US" sz="1000" dirty="0">
                <a:solidFill>
                  <a:srgbClr val="000000"/>
                </a:solidFill>
              </a:rPr>
              <a:t>to pay AMT</a:t>
            </a:r>
          </a:p>
          <a:p>
            <a:pPr algn="r" fontAlgn="b">
              <a:lnSpc>
                <a:spcPts val="1000"/>
              </a:lnSpc>
              <a:spcBef>
                <a:spcPts val="900"/>
              </a:spcBef>
            </a:pPr>
            <a:r>
              <a:rPr lang="en-US" sz="1000" dirty="0">
                <a:solidFill>
                  <a:srgbClr val="000000"/>
                </a:solidFill>
              </a:rPr>
              <a:t>Apple will invest $350 billion, give $2,500 stock to each employee</a:t>
            </a:r>
          </a:p>
        </p:txBody>
      </p:sp>
    </p:spTree>
    <p:extLst>
      <p:ext uri="{BB962C8B-B14F-4D97-AF65-F5344CB8AC3E}">
        <p14:creationId xmlns:p14="http://schemas.microsoft.com/office/powerpoint/2010/main" val="37627132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132312"/>
            <a:ext cx="7700857" cy="857250"/>
          </a:xfrm>
        </p:spPr>
        <p:txBody>
          <a:bodyPr/>
          <a:lstStyle/>
          <a:p>
            <a:r>
              <a:rPr lang="en-US" dirty="0"/>
              <a:t>Rebuttal to Conservative Economic Message:  Law Increases Debt, Will Force Cuts to Medicare/Medicaid/Social Security/Education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8752762"/>
              </p:ext>
            </p:extLst>
          </p:nvPr>
        </p:nvGraphicFramePr>
        <p:xfrm>
          <a:off x="832416" y="1981193"/>
          <a:ext cx="8179965" cy="234141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19</a:t>
            </a:fld>
            <a:endParaRPr lang="en-US">
              <a:solidFill>
                <a:srgbClr val="000000">
                  <a:lumMod val="65000"/>
                  <a:lumOff val="35000"/>
                </a:srgbClr>
              </a:solidFill>
            </a:endParaRPr>
          </a:p>
        </p:txBody>
      </p:sp>
      <p:sp>
        <p:nvSpPr>
          <p:cNvPr id="6" name="Rectangle 5"/>
          <p:cNvSpPr/>
          <p:nvPr/>
        </p:nvSpPr>
        <p:spPr>
          <a:xfrm>
            <a:off x="1039091" y="1051990"/>
            <a:ext cx="7065818" cy="261610"/>
          </a:xfrm>
          <a:prstGeom prst="rect">
            <a:avLst/>
          </a:prstGeom>
        </p:spPr>
        <p:txBody>
          <a:bodyPr wrap="square">
            <a:spAutoFit/>
          </a:bodyPr>
          <a:lstStyle/>
          <a:p>
            <a:r>
              <a:rPr lang="en-US" sz="1100" i="1" dirty="0">
                <a:solidFill>
                  <a:srgbClr val="000000">
                    <a:lumMod val="65000"/>
                    <a:lumOff val="35000"/>
                  </a:srgbClr>
                </a:solidFill>
              </a:rPr>
              <a:t>In each pair, which statement is more convincing regarding tax issues?</a:t>
            </a:r>
          </a:p>
        </p:txBody>
      </p:sp>
      <p:sp>
        <p:nvSpPr>
          <p:cNvPr id="7" name="TextBox 6"/>
          <p:cNvSpPr txBox="1"/>
          <p:nvPr/>
        </p:nvSpPr>
        <p:spPr>
          <a:xfrm>
            <a:off x="4405957" y="1527838"/>
            <a:ext cx="2936953" cy="769441"/>
          </a:xfrm>
          <a:prstGeom prst="rect">
            <a:avLst/>
          </a:prstGeom>
          <a:noFill/>
        </p:spPr>
        <p:txBody>
          <a:bodyPr wrap="square" rtlCol="0">
            <a:spAutoFit/>
          </a:bodyPr>
          <a:lstStyle/>
          <a:p>
            <a:pPr algn="l">
              <a:spcBef>
                <a:spcPts val="7800"/>
              </a:spcBef>
            </a:pPr>
            <a:r>
              <a:rPr lang="en-US" sz="1100" dirty="0">
                <a:solidFill>
                  <a:srgbClr val="000000"/>
                </a:solidFill>
              </a:rPr>
              <a:t>The law will weaken our economy by </a:t>
            </a:r>
            <a:r>
              <a:rPr lang="en-US" sz="1100" u="sng" dirty="0">
                <a:solidFill>
                  <a:srgbClr val="000000"/>
                </a:solidFill>
              </a:rPr>
              <a:t>increasing the national debt, which will </a:t>
            </a:r>
            <a:r>
              <a:rPr lang="en-US" sz="1100" dirty="0">
                <a:solidFill>
                  <a:srgbClr val="000000"/>
                </a:solidFill>
              </a:rPr>
              <a:t>force deep cuts to Medicare, Medicaid, Social Security, and education</a:t>
            </a:r>
            <a:endParaRPr lang="en-US" sz="1100" b="1" dirty="0">
              <a:solidFill>
                <a:srgbClr val="000000"/>
              </a:solidFill>
            </a:endParaRPr>
          </a:p>
        </p:txBody>
      </p:sp>
      <p:sp>
        <p:nvSpPr>
          <p:cNvPr id="8" name="TextBox 7"/>
          <p:cNvSpPr txBox="1"/>
          <p:nvPr/>
        </p:nvSpPr>
        <p:spPr>
          <a:xfrm>
            <a:off x="1517072" y="1511667"/>
            <a:ext cx="2785247" cy="769441"/>
          </a:xfrm>
          <a:prstGeom prst="rect">
            <a:avLst/>
          </a:prstGeom>
          <a:noFill/>
        </p:spPr>
        <p:txBody>
          <a:bodyPr wrap="square" rtlCol="0">
            <a:spAutoFit/>
          </a:bodyPr>
          <a:lstStyle/>
          <a:p>
            <a:pPr algn="r">
              <a:spcBef>
                <a:spcPts val="7800"/>
              </a:spcBef>
            </a:pPr>
            <a:r>
              <a:rPr lang="en-US" sz="1100" dirty="0">
                <a:solidFill>
                  <a:srgbClr val="000000"/>
                </a:solidFill>
              </a:rPr>
              <a:t>Tax reform is growing the economy by putting more money in people’s pockets and creating a level playing field for American business</a:t>
            </a:r>
          </a:p>
        </p:txBody>
      </p:sp>
      <p:cxnSp>
        <p:nvCxnSpPr>
          <p:cNvPr id="10" name="Straight Connector 9"/>
          <p:cNvCxnSpPr/>
          <p:nvPr/>
        </p:nvCxnSpPr>
        <p:spPr bwMode="auto">
          <a:xfrm>
            <a:off x="4350537" y="1342389"/>
            <a:ext cx="0" cy="3368149"/>
          </a:xfrm>
          <a:prstGeom prst="line">
            <a:avLst/>
          </a:prstGeom>
          <a:solidFill>
            <a:schemeClr val="accent1"/>
          </a:solidFill>
          <a:ln w="9525" cap="flat" cmpd="sng" algn="ctr">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8166477" y="1162781"/>
            <a:ext cx="859531" cy="2939266"/>
          </a:xfrm>
          <a:prstGeom prst="rect">
            <a:avLst/>
          </a:prstGeom>
          <a:noFill/>
        </p:spPr>
        <p:txBody>
          <a:bodyPr wrap="none" rtlCol="0">
            <a:spAutoFit/>
          </a:bodyPr>
          <a:lstStyle/>
          <a:p>
            <a:pPr>
              <a:spcBef>
                <a:spcPts val="5400"/>
              </a:spcBef>
            </a:pPr>
            <a:r>
              <a:rPr lang="en-US" sz="1000" dirty="0">
                <a:solidFill>
                  <a:srgbClr val="000000"/>
                </a:solidFill>
              </a:rPr>
              <a:t>Net</a:t>
            </a:r>
            <a:br>
              <a:rPr lang="en-US" sz="1000" dirty="0">
                <a:solidFill>
                  <a:srgbClr val="000000"/>
                </a:solidFill>
              </a:rPr>
            </a:br>
            <a:r>
              <a:rPr lang="en-US" sz="1000" dirty="0">
                <a:solidFill>
                  <a:srgbClr val="000000"/>
                </a:solidFill>
              </a:rPr>
              <a:t>Progressive</a:t>
            </a:r>
            <a:br>
              <a:rPr lang="en-US" sz="1000" dirty="0">
                <a:solidFill>
                  <a:srgbClr val="000000"/>
                </a:solidFill>
              </a:rPr>
            </a:br>
            <a:r>
              <a:rPr lang="en-US" sz="1000" dirty="0">
                <a:solidFill>
                  <a:srgbClr val="000000"/>
                </a:solidFill>
              </a:rPr>
              <a:t>Statement</a:t>
            </a:r>
          </a:p>
          <a:p>
            <a:pPr>
              <a:spcBef>
                <a:spcPts val="5400"/>
              </a:spcBef>
            </a:pPr>
            <a:r>
              <a:rPr lang="en-US" sz="1000" b="1" dirty="0">
                <a:solidFill>
                  <a:srgbClr val="000000"/>
                </a:solidFill>
              </a:rPr>
              <a:t>+14</a:t>
            </a:r>
          </a:p>
          <a:p>
            <a:pPr>
              <a:spcBef>
                <a:spcPts val="10800"/>
              </a:spcBef>
            </a:pPr>
            <a:r>
              <a:rPr lang="en-US" sz="1000" dirty="0">
                <a:solidFill>
                  <a:srgbClr val="000000"/>
                </a:solidFill>
              </a:rPr>
              <a:t>Even</a:t>
            </a:r>
          </a:p>
        </p:txBody>
      </p:sp>
      <p:sp>
        <p:nvSpPr>
          <p:cNvPr id="12" name="TextBox 11"/>
          <p:cNvSpPr txBox="1"/>
          <p:nvPr/>
        </p:nvSpPr>
        <p:spPr>
          <a:xfrm>
            <a:off x="4405957" y="3176484"/>
            <a:ext cx="2936953" cy="600164"/>
          </a:xfrm>
          <a:prstGeom prst="rect">
            <a:avLst/>
          </a:prstGeom>
          <a:noFill/>
        </p:spPr>
        <p:txBody>
          <a:bodyPr wrap="square" rtlCol="0">
            <a:spAutoFit/>
          </a:bodyPr>
          <a:lstStyle/>
          <a:p>
            <a:pPr algn="l">
              <a:spcBef>
                <a:spcPts val="7800"/>
              </a:spcBef>
            </a:pPr>
            <a:r>
              <a:rPr lang="en-US" sz="1100" dirty="0">
                <a:solidFill>
                  <a:srgbClr val="000000"/>
                </a:solidFill>
              </a:rPr>
              <a:t>The law will weaken our economy by forcing deep cuts to Medicare, Medicaid, Social Security, and education</a:t>
            </a:r>
            <a:endParaRPr lang="en-US" sz="1100" b="1" dirty="0">
              <a:solidFill>
                <a:srgbClr val="000000"/>
              </a:solidFill>
            </a:endParaRPr>
          </a:p>
        </p:txBody>
      </p:sp>
      <p:sp>
        <p:nvSpPr>
          <p:cNvPr id="13" name="TextBox 12"/>
          <p:cNvSpPr txBox="1"/>
          <p:nvPr/>
        </p:nvSpPr>
        <p:spPr>
          <a:xfrm>
            <a:off x="1517072" y="3007207"/>
            <a:ext cx="2785247" cy="769441"/>
          </a:xfrm>
          <a:prstGeom prst="rect">
            <a:avLst/>
          </a:prstGeom>
          <a:noFill/>
        </p:spPr>
        <p:txBody>
          <a:bodyPr wrap="square" rtlCol="0">
            <a:spAutoFit/>
          </a:bodyPr>
          <a:lstStyle/>
          <a:p>
            <a:pPr algn="r">
              <a:spcBef>
                <a:spcPts val="7800"/>
              </a:spcBef>
            </a:pPr>
            <a:r>
              <a:rPr lang="en-US" sz="1100" dirty="0">
                <a:solidFill>
                  <a:srgbClr val="000000"/>
                </a:solidFill>
              </a:rPr>
              <a:t>Tax reform is growing the economy by putting more money in people’s pockets and creating a level playing field for American business</a:t>
            </a:r>
          </a:p>
        </p:txBody>
      </p:sp>
    </p:spTree>
    <p:extLst>
      <p:ext uri="{BB962C8B-B14F-4D97-AF65-F5344CB8AC3E}">
        <p14:creationId xmlns:p14="http://schemas.microsoft.com/office/powerpoint/2010/main" val="2413364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METHODOLOGY</a:t>
            </a:r>
          </a:p>
        </p:txBody>
      </p:sp>
      <p:sp>
        <p:nvSpPr>
          <p:cNvPr id="3" name="Content Placeholder 2"/>
          <p:cNvSpPr>
            <a:spLocks noGrp="1"/>
          </p:cNvSpPr>
          <p:nvPr>
            <p:ph idx="1"/>
          </p:nvPr>
        </p:nvSpPr>
        <p:spPr>
          <a:xfrm>
            <a:off x="430375" y="1016577"/>
            <a:ext cx="8505807" cy="1129938"/>
          </a:xfrm>
        </p:spPr>
        <p:txBody>
          <a:bodyPr/>
          <a:lstStyle/>
          <a:p>
            <a:pPr marL="228600" indent="-228600">
              <a:spcBef>
                <a:spcPts val="1200"/>
              </a:spcBef>
              <a:buFont typeface="Arial" pitchFamily="34" charset="0"/>
              <a:buChar char="•"/>
            </a:pPr>
            <a:r>
              <a:rPr lang="en-US" sz="1600" dirty="0"/>
              <a:t>Interviews conducted online, March 3 to 15, 2018</a:t>
            </a:r>
          </a:p>
          <a:p>
            <a:pPr marL="228600" indent="-228600">
              <a:spcBef>
                <a:spcPts val="600"/>
              </a:spcBef>
              <a:buFont typeface="Arial" pitchFamily="34" charset="0"/>
              <a:buChar char="•"/>
            </a:pPr>
            <a:r>
              <a:rPr lang="en-US" sz="1600" dirty="0"/>
              <a:t>Total sample: 2,065 likely 2018 voters</a:t>
            </a:r>
          </a:p>
          <a:p>
            <a:pPr marL="0" indent="0">
              <a:spcBef>
                <a:spcPts val="600"/>
              </a:spcBef>
              <a:buNone/>
            </a:pPr>
            <a:endParaRPr lang="en-US" sz="1600" dirty="0"/>
          </a:p>
          <a:p>
            <a:pPr marL="228600" indent="-228600">
              <a:spcBef>
                <a:spcPts val="600"/>
              </a:spcBef>
              <a:buFont typeface="Arial" pitchFamily="34" charset="0"/>
              <a:buChar char="•"/>
            </a:pPr>
            <a:r>
              <a:rPr lang="en-US" sz="1600" dirty="0"/>
              <a:t>Conducted for:</a:t>
            </a:r>
          </a:p>
          <a:p>
            <a:pPr marL="228600" indent="-228600">
              <a:spcBef>
                <a:spcPts val="600"/>
              </a:spcBef>
              <a:buFont typeface="Arial" pitchFamily="34" charset="0"/>
              <a:buChar char="•"/>
            </a:pPr>
            <a:endParaRPr lang="en-US" sz="1600" dirty="0"/>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a:t>
            </a:fld>
            <a:endParaRPr lang="en-US"/>
          </a:p>
        </p:txBody>
      </p:sp>
      <p:sp>
        <p:nvSpPr>
          <p:cNvPr id="8" name="AutoShape 2" descr="Image result for NCLRAF"/>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4" descr="Image result for NCLRAF"/>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2" descr="Image result for Priorities USA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AutoShape 14" descr="Image result for Priorities USA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64" name="Picture 16" descr="Image result for Priorities US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5376" y="3543417"/>
            <a:ext cx="2241452" cy="6818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lsteinmetz\AppData\Local\Microsoft\Windows\Temporary Internet Files\Content.Outlook\QPTQK855\Not One Penny.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26101" y="2409441"/>
            <a:ext cx="751829" cy="78959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steinmetz\AppData\Local\Microsoft\Windows\Temporary Internet Files\Content.Outlook\QPTQK855\RGB_UnidosUS_Action_Fund-01.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0785" t="11626" r="5702" b="19612"/>
          <a:stretch/>
        </p:blipFill>
        <p:spPr bwMode="auto">
          <a:xfrm>
            <a:off x="3866828" y="2613686"/>
            <a:ext cx="2072056" cy="65645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s://americansfortaxfairness.org/files/logo1.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14514"/>
          <a:stretch/>
        </p:blipFill>
        <p:spPr bwMode="auto">
          <a:xfrm>
            <a:off x="667547" y="2409522"/>
            <a:ext cx="2829456" cy="78951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4144" y="3543417"/>
            <a:ext cx="3347845" cy="770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250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228" y="98447"/>
            <a:ext cx="8095014" cy="857250"/>
          </a:xfrm>
        </p:spPr>
        <p:txBody>
          <a:bodyPr/>
          <a:lstStyle/>
          <a:p>
            <a:r>
              <a:rPr lang="en-US" dirty="0"/>
              <a:t>Rebuttals to Conservative Tax Cutting Message:  Middle-Class Cuts Are Temporary, Breaks for Wealthy Donors and Corporate Interests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5481072"/>
              </p:ext>
            </p:extLst>
          </p:nvPr>
        </p:nvGraphicFramePr>
        <p:xfrm>
          <a:off x="832416" y="2022755"/>
          <a:ext cx="8179965" cy="234141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20</a:t>
            </a:fld>
            <a:endParaRPr lang="en-US">
              <a:solidFill>
                <a:srgbClr val="000000">
                  <a:lumMod val="65000"/>
                  <a:lumOff val="35000"/>
                </a:srgbClr>
              </a:solidFill>
            </a:endParaRPr>
          </a:p>
        </p:txBody>
      </p:sp>
      <p:sp>
        <p:nvSpPr>
          <p:cNvPr id="6" name="Rectangle 5"/>
          <p:cNvSpPr/>
          <p:nvPr/>
        </p:nvSpPr>
        <p:spPr>
          <a:xfrm>
            <a:off x="1039091" y="1043677"/>
            <a:ext cx="7065818" cy="261610"/>
          </a:xfrm>
          <a:prstGeom prst="rect">
            <a:avLst/>
          </a:prstGeom>
        </p:spPr>
        <p:txBody>
          <a:bodyPr wrap="square">
            <a:spAutoFit/>
          </a:bodyPr>
          <a:lstStyle/>
          <a:p>
            <a:r>
              <a:rPr lang="en-US" sz="1100" i="1" dirty="0">
                <a:solidFill>
                  <a:srgbClr val="000000">
                    <a:lumMod val="65000"/>
                    <a:lumOff val="35000"/>
                  </a:srgbClr>
                </a:solidFill>
              </a:rPr>
              <a:t>In each pair, which statement is more convincing regarding tax issues?</a:t>
            </a:r>
          </a:p>
        </p:txBody>
      </p:sp>
      <p:sp>
        <p:nvSpPr>
          <p:cNvPr id="7" name="TextBox 6"/>
          <p:cNvSpPr txBox="1"/>
          <p:nvPr/>
        </p:nvSpPr>
        <p:spPr>
          <a:xfrm>
            <a:off x="4350538" y="1695666"/>
            <a:ext cx="3325270" cy="2108269"/>
          </a:xfrm>
          <a:prstGeom prst="rect">
            <a:avLst/>
          </a:prstGeom>
          <a:noFill/>
        </p:spPr>
        <p:txBody>
          <a:bodyPr wrap="square" rtlCol="0">
            <a:spAutoFit/>
          </a:bodyPr>
          <a:lstStyle/>
          <a:p>
            <a:pPr algn="l">
              <a:spcBef>
                <a:spcPts val="7800"/>
              </a:spcBef>
            </a:pPr>
            <a:r>
              <a:rPr lang="en-US" sz="1100" dirty="0">
                <a:solidFill>
                  <a:srgbClr val="000000"/>
                </a:solidFill>
              </a:rPr>
              <a:t>The law gave large permanent tax cuts to corporations, but the middle-class tax cuts are only temporary</a:t>
            </a:r>
          </a:p>
          <a:p>
            <a:pPr algn="l">
              <a:spcBef>
                <a:spcPts val="7800"/>
              </a:spcBef>
            </a:pPr>
            <a:r>
              <a:rPr lang="en-US" sz="1100" dirty="0"/>
              <a:t>The law gave the biggest tax breaks to Republican politicians and to the wealthy donors and corporate interests who fund their campaigns </a:t>
            </a:r>
            <a:endParaRPr lang="en-US" sz="1100" b="1" dirty="0">
              <a:solidFill>
                <a:srgbClr val="000000"/>
              </a:solidFill>
            </a:endParaRPr>
          </a:p>
        </p:txBody>
      </p:sp>
      <p:sp>
        <p:nvSpPr>
          <p:cNvPr id="8" name="TextBox 7"/>
          <p:cNvSpPr txBox="1"/>
          <p:nvPr/>
        </p:nvSpPr>
        <p:spPr>
          <a:xfrm>
            <a:off x="1406236" y="1695666"/>
            <a:ext cx="2882229" cy="2108269"/>
          </a:xfrm>
          <a:prstGeom prst="rect">
            <a:avLst/>
          </a:prstGeom>
          <a:noFill/>
        </p:spPr>
        <p:txBody>
          <a:bodyPr wrap="square" rtlCol="0">
            <a:spAutoFit/>
          </a:bodyPr>
          <a:lstStyle/>
          <a:p>
            <a:pPr algn="r">
              <a:spcBef>
                <a:spcPts val="7800"/>
              </a:spcBef>
            </a:pPr>
            <a:r>
              <a:rPr lang="en-US" sz="1100" dirty="0">
                <a:solidFill>
                  <a:srgbClr val="000000"/>
                </a:solidFill>
              </a:rPr>
              <a:t>Our tax reform is providing much-needed tax relief to middle-class families, an average of $2,000 per family</a:t>
            </a:r>
          </a:p>
          <a:p>
            <a:pPr algn="r">
              <a:spcBef>
                <a:spcPts val="7800"/>
              </a:spcBef>
            </a:pPr>
            <a:r>
              <a:rPr lang="en-US" sz="1100" dirty="0"/>
              <a:t>Our tax cuts will benefit all Americans by growing the economy and allowing people </a:t>
            </a:r>
            <a:br>
              <a:rPr lang="en-US" sz="1100" dirty="0"/>
            </a:br>
            <a:r>
              <a:rPr lang="en-US" sz="1100" dirty="0"/>
              <a:t>to keep more of the money they earn </a:t>
            </a:r>
            <a:endParaRPr lang="en-US" sz="1100" dirty="0">
              <a:solidFill>
                <a:srgbClr val="000000"/>
              </a:solidFill>
            </a:endParaRPr>
          </a:p>
        </p:txBody>
      </p:sp>
      <p:cxnSp>
        <p:nvCxnSpPr>
          <p:cNvPr id="10" name="Straight Connector 9"/>
          <p:cNvCxnSpPr/>
          <p:nvPr/>
        </p:nvCxnSpPr>
        <p:spPr bwMode="auto">
          <a:xfrm>
            <a:off x="4350537" y="1383951"/>
            <a:ext cx="0" cy="3368149"/>
          </a:xfrm>
          <a:prstGeom prst="line">
            <a:avLst/>
          </a:prstGeom>
          <a:solidFill>
            <a:schemeClr val="accent1"/>
          </a:solidFill>
          <a:ln w="9525" cap="flat" cmpd="sng" algn="ctr">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8166477" y="1204343"/>
            <a:ext cx="859531" cy="2939266"/>
          </a:xfrm>
          <a:prstGeom prst="rect">
            <a:avLst/>
          </a:prstGeom>
          <a:noFill/>
        </p:spPr>
        <p:txBody>
          <a:bodyPr wrap="none" rtlCol="0">
            <a:spAutoFit/>
          </a:bodyPr>
          <a:lstStyle/>
          <a:p>
            <a:pPr>
              <a:spcBef>
                <a:spcPts val="5400"/>
              </a:spcBef>
            </a:pPr>
            <a:r>
              <a:rPr lang="en-US" sz="1000" dirty="0">
                <a:solidFill>
                  <a:srgbClr val="000000"/>
                </a:solidFill>
              </a:rPr>
              <a:t>Net</a:t>
            </a:r>
            <a:br>
              <a:rPr lang="en-US" sz="1000" dirty="0">
                <a:solidFill>
                  <a:srgbClr val="000000"/>
                </a:solidFill>
              </a:rPr>
            </a:br>
            <a:r>
              <a:rPr lang="en-US" sz="1000" dirty="0">
                <a:solidFill>
                  <a:srgbClr val="000000"/>
                </a:solidFill>
              </a:rPr>
              <a:t>Progressive</a:t>
            </a:r>
            <a:br>
              <a:rPr lang="en-US" sz="1000" dirty="0">
                <a:solidFill>
                  <a:srgbClr val="000000"/>
                </a:solidFill>
              </a:rPr>
            </a:br>
            <a:r>
              <a:rPr lang="en-US" sz="1000" dirty="0">
                <a:solidFill>
                  <a:srgbClr val="000000"/>
                </a:solidFill>
              </a:rPr>
              <a:t>Statement</a:t>
            </a:r>
          </a:p>
          <a:p>
            <a:pPr>
              <a:spcBef>
                <a:spcPts val="5400"/>
              </a:spcBef>
            </a:pPr>
            <a:r>
              <a:rPr lang="en-US" sz="1000" b="1" dirty="0">
                <a:solidFill>
                  <a:srgbClr val="000000"/>
                </a:solidFill>
              </a:rPr>
              <a:t>+16</a:t>
            </a:r>
          </a:p>
          <a:p>
            <a:pPr>
              <a:spcBef>
                <a:spcPts val="10800"/>
              </a:spcBef>
            </a:pPr>
            <a:r>
              <a:rPr lang="en-US" sz="1000" dirty="0">
                <a:solidFill>
                  <a:srgbClr val="000000"/>
                </a:solidFill>
              </a:rPr>
              <a:t>  +10</a:t>
            </a:r>
          </a:p>
        </p:txBody>
      </p:sp>
    </p:spTree>
    <p:extLst>
      <p:ext uri="{BB962C8B-B14F-4D97-AF65-F5344CB8AC3E}">
        <p14:creationId xmlns:p14="http://schemas.microsoft.com/office/powerpoint/2010/main" val="1585807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98447"/>
            <a:ext cx="7700857" cy="857250"/>
          </a:xfrm>
        </p:spPr>
        <p:txBody>
          <a:bodyPr/>
          <a:lstStyle/>
          <a:p>
            <a:r>
              <a:rPr lang="en-US" dirty="0"/>
              <a:t>Rebuttals to Conservative Business Messages:  Few Bonuses/Raises, Benefits to CEOs and Wealthy Stockholders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766454"/>
              </p:ext>
            </p:extLst>
          </p:nvPr>
        </p:nvGraphicFramePr>
        <p:xfrm>
          <a:off x="832416" y="1967339"/>
          <a:ext cx="8179965" cy="234141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21</a:t>
            </a:fld>
            <a:endParaRPr lang="en-US">
              <a:solidFill>
                <a:srgbClr val="000000">
                  <a:lumMod val="65000"/>
                  <a:lumOff val="35000"/>
                </a:srgbClr>
              </a:solidFill>
            </a:endParaRPr>
          </a:p>
        </p:txBody>
      </p:sp>
      <p:sp>
        <p:nvSpPr>
          <p:cNvPr id="6" name="Rectangle 5"/>
          <p:cNvSpPr/>
          <p:nvPr/>
        </p:nvSpPr>
        <p:spPr>
          <a:xfrm>
            <a:off x="1039091" y="1038136"/>
            <a:ext cx="7065818" cy="261610"/>
          </a:xfrm>
          <a:prstGeom prst="rect">
            <a:avLst/>
          </a:prstGeom>
        </p:spPr>
        <p:txBody>
          <a:bodyPr wrap="square">
            <a:spAutoFit/>
          </a:bodyPr>
          <a:lstStyle/>
          <a:p>
            <a:r>
              <a:rPr lang="en-US" sz="1100" i="1" dirty="0">
                <a:solidFill>
                  <a:srgbClr val="000000">
                    <a:lumMod val="65000"/>
                    <a:lumOff val="35000"/>
                  </a:srgbClr>
                </a:solidFill>
              </a:rPr>
              <a:t>In each pair, which statement is more convincing regarding tax issues?</a:t>
            </a:r>
          </a:p>
        </p:txBody>
      </p:sp>
      <p:sp>
        <p:nvSpPr>
          <p:cNvPr id="7" name="TextBox 6"/>
          <p:cNvSpPr txBox="1"/>
          <p:nvPr/>
        </p:nvSpPr>
        <p:spPr>
          <a:xfrm>
            <a:off x="4405957" y="1328535"/>
            <a:ext cx="2936953" cy="938719"/>
          </a:xfrm>
          <a:prstGeom prst="rect">
            <a:avLst/>
          </a:prstGeom>
          <a:noFill/>
        </p:spPr>
        <p:txBody>
          <a:bodyPr wrap="square" rtlCol="0">
            <a:spAutoFit/>
          </a:bodyPr>
          <a:lstStyle/>
          <a:p>
            <a:pPr algn="l">
              <a:spcBef>
                <a:spcPts val="7800"/>
              </a:spcBef>
            </a:pPr>
            <a:r>
              <a:rPr lang="en-US" sz="1100" dirty="0">
                <a:solidFill>
                  <a:srgbClr val="000000"/>
                </a:solidFill>
              </a:rPr>
              <a:t>Only a tiny fraction of America’s 26 million businesses have given their workers bonuses or a raise, but corporations have spent $200 billion on stock buybacks to benefit CEOs and wealthy shareholders</a:t>
            </a:r>
            <a:endParaRPr lang="en-US" sz="1100" b="1" dirty="0">
              <a:solidFill>
                <a:srgbClr val="000000"/>
              </a:solidFill>
            </a:endParaRPr>
          </a:p>
        </p:txBody>
      </p:sp>
      <p:sp>
        <p:nvSpPr>
          <p:cNvPr id="8" name="TextBox 7"/>
          <p:cNvSpPr txBox="1"/>
          <p:nvPr/>
        </p:nvSpPr>
        <p:spPr>
          <a:xfrm>
            <a:off x="1385454" y="1497813"/>
            <a:ext cx="2916866" cy="769441"/>
          </a:xfrm>
          <a:prstGeom prst="rect">
            <a:avLst/>
          </a:prstGeom>
          <a:noFill/>
        </p:spPr>
        <p:txBody>
          <a:bodyPr wrap="square" rtlCol="0">
            <a:spAutoFit/>
          </a:bodyPr>
          <a:lstStyle/>
          <a:p>
            <a:pPr algn="r">
              <a:spcBef>
                <a:spcPts val="7800"/>
              </a:spcBef>
            </a:pPr>
            <a:r>
              <a:rPr lang="en-US" sz="1100" dirty="0">
                <a:solidFill>
                  <a:srgbClr val="000000"/>
                </a:solidFill>
              </a:rPr>
              <a:t>More than 400 companies have announced bonuses, wage hikes, or other employee benefits, affecting more than four million workers, since tax reform passed</a:t>
            </a:r>
          </a:p>
        </p:txBody>
      </p:sp>
      <p:cxnSp>
        <p:nvCxnSpPr>
          <p:cNvPr id="10" name="Straight Connector 9"/>
          <p:cNvCxnSpPr/>
          <p:nvPr/>
        </p:nvCxnSpPr>
        <p:spPr bwMode="auto">
          <a:xfrm>
            <a:off x="4350537" y="1328535"/>
            <a:ext cx="0" cy="3035640"/>
          </a:xfrm>
          <a:prstGeom prst="line">
            <a:avLst/>
          </a:prstGeom>
          <a:solidFill>
            <a:schemeClr val="accent1"/>
          </a:solidFill>
          <a:ln w="9525" cap="flat" cmpd="sng" algn="ctr">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8166477" y="1148927"/>
            <a:ext cx="859531" cy="2939266"/>
          </a:xfrm>
          <a:prstGeom prst="rect">
            <a:avLst/>
          </a:prstGeom>
          <a:noFill/>
        </p:spPr>
        <p:txBody>
          <a:bodyPr wrap="none" rtlCol="0">
            <a:spAutoFit/>
          </a:bodyPr>
          <a:lstStyle/>
          <a:p>
            <a:pPr>
              <a:spcBef>
                <a:spcPts val="5400"/>
              </a:spcBef>
            </a:pPr>
            <a:r>
              <a:rPr lang="en-US" sz="1000" dirty="0">
                <a:solidFill>
                  <a:srgbClr val="000000"/>
                </a:solidFill>
              </a:rPr>
              <a:t>Net</a:t>
            </a:r>
            <a:br>
              <a:rPr lang="en-US" sz="1000" dirty="0">
                <a:solidFill>
                  <a:srgbClr val="000000"/>
                </a:solidFill>
              </a:rPr>
            </a:br>
            <a:r>
              <a:rPr lang="en-US" sz="1000" dirty="0">
                <a:solidFill>
                  <a:srgbClr val="000000"/>
                </a:solidFill>
              </a:rPr>
              <a:t>Progressive</a:t>
            </a:r>
            <a:br>
              <a:rPr lang="en-US" sz="1000" dirty="0">
                <a:solidFill>
                  <a:srgbClr val="000000"/>
                </a:solidFill>
              </a:rPr>
            </a:br>
            <a:r>
              <a:rPr lang="en-US" sz="1000" dirty="0">
                <a:solidFill>
                  <a:srgbClr val="000000"/>
                </a:solidFill>
              </a:rPr>
              <a:t>Statement</a:t>
            </a:r>
          </a:p>
          <a:p>
            <a:pPr>
              <a:spcBef>
                <a:spcPts val="5400"/>
              </a:spcBef>
            </a:pPr>
            <a:r>
              <a:rPr lang="en-US" sz="1000" b="1" dirty="0">
                <a:solidFill>
                  <a:srgbClr val="000000"/>
                </a:solidFill>
              </a:rPr>
              <a:t>+16</a:t>
            </a:r>
          </a:p>
          <a:p>
            <a:pPr>
              <a:spcBef>
                <a:spcPts val="10800"/>
              </a:spcBef>
            </a:pPr>
            <a:r>
              <a:rPr lang="en-US" sz="1000" dirty="0">
                <a:solidFill>
                  <a:srgbClr val="000000"/>
                </a:solidFill>
              </a:rPr>
              <a:t> +4</a:t>
            </a:r>
          </a:p>
        </p:txBody>
      </p:sp>
      <p:sp>
        <p:nvSpPr>
          <p:cNvPr id="11" name="TextBox 10"/>
          <p:cNvSpPr txBox="1"/>
          <p:nvPr/>
        </p:nvSpPr>
        <p:spPr>
          <a:xfrm>
            <a:off x="1435994" y="2993353"/>
            <a:ext cx="2866327" cy="769441"/>
          </a:xfrm>
          <a:prstGeom prst="rect">
            <a:avLst/>
          </a:prstGeom>
          <a:noFill/>
        </p:spPr>
        <p:txBody>
          <a:bodyPr wrap="square" rtlCol="0">
            <a:spAutoFit/>
          </a:bodyPr>
          <a:lstStyle/>
          <a:p>
            <a:pPr algn="r">
              <a:spcBef>
                <a:spcPts val="7800"/>
              </a:spcBef>
            </a:pPr>
            <a:r>
              <a:rPr lang="en-US" sz="1100" dirty="0"/>
              <a:t>Thanks to tax reform, companies have announced $480 billion in new investments in America that will create thousands of new jobs</a:t>
            </a:r>
            <a:endParaRPr lang="en-US" sz="1100" dirty="0">
              <a:solidFill>
                <a:srgbClr val="000000"/>
              </a:solidFill>
            </a:endParaRPr>
          </a:p>
        </p:txBody>
      </p:sp>
      <p:sp>
        <p:nvSpPr>
          <p:cNvPr id="12" name="TextBox 11"/>
          <p:cNvSpPr txBox="1"/>
          <p:nvPr/>
        </p:nvSpPr>
        <p:spPr>
          <a:xfrm>
            <a:off x="4405956" y="2993352"/>
            <a:ext cx="2936953" cy="769441"/>
          </a:xfrm>
          <a:prstGeom prst="rect">
            <a:avLst/>
          </a:prstGeom>
          <a:noFill/>
        </p:spPr>
        <p:txBody>
          <a:bodyPr wrap="square" rtlCol="0">
            <a:spAutoFit/>
          </a:bodyPr>
          <a:lstStyle/>
          <a:p>
            <a:pPr algn="l">
              <a:spcBef>
                <a:spcPts val="7800"/>
              </a:spcBef>
            </a:pPr>
            <a:r>
              <a:rPr lang="en-US" sz="1100" dirty="0"/>
              <a:t>Studies show that these are not new investments, it is what corporations had already planned to spend before the tax cuts became law</a:t>
            </a:r>
            <a:endParaRPr lang="en-US" sz="1100" b="1" dirty="0">
              <a:solidFill>
                <a:srgbClr val="000000"/>
              </a:solidFill>
            </a:endParaRPr>
          </a:p>
        </p:txBody>
      </p:sp>
      <p:sp>
        <p:nvSpPr>
          <p:cNvPr id="9" name="Rectangle 8"/>
          <p:cNvSpPr/>
          <p:nvPr/>
        </p:nvSpPr>
        <p:spPr>
          <a:xfrm>
            <a:off x="1616264" y="4447553"/>
            <a:ext cx="5468165" cy="261610"/>
          </a:xfrm>
          <a:prstGeom prst="rect">
            <a:avLst/>
          </a:prstGeom>
          <a:ln>
            <a:solidFill>
              <a:schemeClr val="accent3"/>
            </a:solidFill>
          </a:ln>
        </p:spPr>
        <p:txBody>
          <a:bodyPr wrap="none">
            <a:spAutoFit/>
          </a:bodyPr>
          <a:lstStyle/>
          <a:p>
            <a:r>
              <a:rPr lang="en-US" sz="1100" dirty="0"/>
              <a:t>Voters are generally not familiar with “stock buybacks,” and need further explanation.</a:t>
            </a:r>
          </a:p>
        </p:txBody>
      </p:sp>
    </p:spTree>
    <p:extLst>
      <p:ext uri="{BB962C8B-B14F-4D97-AF65-F5344CB8AC3E}">
        <p14:creationId xmlns:p14="http://schemas.microsoft.com/office/powerpoint/2010/main" val="692787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625" y="214410"/>
            <a:ext cx="8678675" cy="792372"/>
          </a:xfrm>
        </p:spPr>
        <p:txBody>
          <a:bodyPr/>
          <a:lstStyle/>
          <a:p>
            <a:r>
              <a:rPr lang="en-US" dirty="0"/>
              <a:t>Citing Benefits of Law for Powerful Interests and Politicians Is Powerful</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22</a:t>
            </a:fld>
            <a:endParaRPr lang="en-US">
              <a:solidFill>
                <a:srgbClr val="000000">
                  <a:lumMod val="65000"/>
                  <a:lumOff val="35000"/>
                </a:srgbClr>
              </a:solidFill>
            </a:endParaRPr>
          </a:p>
        </p:txBody>
      </p:sp>
      <p:sp>
        <p:nvSpPr>
          <p:cNvPr id="5" name="Rectangle 4"/>
          <p:cNvSpPr/>
          <p:nvPr/>
        </p:nvSpPr>
        <p:spPr>
          <a:xfrm>
            <a:off x="1039091" y="857009"/>
            <a:ext cx="7252854" cy="261610"/>
          </a:xfrm>
          <a:prstGeom prst="rect">
            <a:avLst/>
          </a:prstGeom>
        </p:spPr>
        <p:txBody>
          <a:bodyPr wrap="square">
            <a:spAutoFit/>
          </a:bodyPr>
          <a:lstStyle/>
          <a:p>
            <a:r>
              <a:rPr lang="en-US" sz="1100" i="1" dirty="0">
                <a:solidFill>
                  <a:srgbClr val="000000">
                    <a:lumMod val="65000"/>
                    <a:lumOff val="35000"/>
                  </a:srgbClr>
                </a:solidFill>
              </a:rPr>
              <a:t>Proportions rating each as a SERIOUS CONCERN*:</a:t>
            </a:r>
          </a:p>
        </p:txBody>
      </p:sp>
      <p:sp>
        <p:nvSpPr>
          <p:cNvPr id="6" name="TextBox 5"/>
          <p:cNvSpPr txBox="1"/>
          <p:nvPr/>
        </p:nvSpPr>
        <p:spPr>
          <a:xfrm>
            <a:off x="3085055" y="4745185"/>
            <a:ext cx="2973892" cy="215444"/>
          </a:xfrm>
          <a:prstGeom prst="rect">
            <a:avLst/>
          </a:prstGeom>
          <a:noFill/>
        </p:spPr>
        <p:txBody>
          <a:bodyPr wrap="none" rtlCol="0">
            <a:spAutoFit/>
          </a:bodyPr>
          <a:lstStyle/>
          <a:p>
            <a:r>
              <a:rPr lang="en-US" sz="800" dirty="0">
                <a:solidFill>
                  <a:srgbClr val="000000">
                    <a:lumMod val="65000"/>
                    <a:lumOff val="35000"/>
                  </a:srgbClr>
                </a:solidFill>
              </a:rPr>
              <a:t>* 6-7 ratings on a 0-to-7 scale, 7 = extremely serious concern</a:t>
            </a:r>
          </a:p>
        </p:txBody>
      </p:sp>
      <p:sp>
        <p:nvSpPr>
          <p:cNvPr id="7" name="TextBox 6"/>
          <p:cNvSpPr txBox="1"/>
          <p:nvPr/>
        </p:nvSpPr>
        <p:spPr>
          <a:xfrm>
            <a:off x="1246910" y="1357712"/>
            <a:ext cx="7356764" cy="2939266"/>
          </a:xfrm>
          <a:prstGeom prst="rect">
            <a:avLst/>
          </a:prstGeom>
          <a:noFill/>
        </p:spPr>
        <p:txBody>
          <a:bodyPr wrap="square" rtlCol="0">
            <a:spAutoFit/>
          </a:bodyPr>
          <a:lstStyle/>
          <a:p>
            <a:pPr algn="just">
              <a:spcBef>
                <a:spcPts val="1800"/>
              </a:spcBef>
            </a:pPr>
            <a:r>
              <a:rPr lang="en-US" dirty="0">
                <a:solidFill>
                  <a:srgbClr val="000000"/>
                </a:solidFill>
              </a:rPr>
              <a:t>Dozens of </a:t>
            </a:r>
            <a:r>
              <a:rPr lang="en-US" dirty="0">
                <a:solidFill>
                  <a:srgbClr val="BF1609"/>
                </a:solidFill>
              </a:rPr>
              <a:t>Republican politicians voted for a special tax loophole that will cut their own taxes</a:t>
            </a:r>
            <a:r>
              <a:rPr lang="en-US" dirty="0">
                <a:solidFill>
                  <a:srgbClr val="000000"/>
                </a:solidFill>
              </a:rPr>
              <a:t> by an average of more than $50,000 per year.</a:t>
            </a:r>
          </a:p>
          <a:p>
            <a:pPr algn="just">
              <a:spcBef>
                <a:spcPts val="1800"/>
              </a:spcBef>
            </a:pPr>
            <a:r>
              <a:rPr lang="en-US" dirty="0">
                <a:solidFill>
                  <a:srgbClr val="000000"/>
                </a:solidFill>
              </a:rPr>
              <a:t>Republicans gave </a:t>
            </a:r>
            <a:r>
              <a:rPr lang="en-US" dirty="0">
                <a:solidFill>
                  <a:srgbClr val="BF1609"/>
                </a:solidFill>
              </a:rPr>
              <a:t>pharmaceutical and health insurance companies billions in new tax breaks</a:t>
            </a:r>
            <a:r>
              <a:rPr lang="en-US" dirty="0">
                <a:solidFill>
                  <a:srgbClr val="000000"/>
                </a:solidFill>
              </a:rPr>
              <a:t>, but now those companies are raising drug prices and our insurance premiums.</a:t>
            </a:r>
          </a:p>
          <a:p>
            <a:pPr algn="just">
              <a:spcBef>
                <a:spcPts val="1800"/>
              </a:spcBef>
            </a:pPr>
            <a:r>
              <a:rPr lang="en-US" dirty="0">
                <a:solidFill>
                  <a:srgbClr val="000000"/>
                </a:solidFill>
              </a:rPr>
              <a:t>Republicans gave a </a:t>
            </a:r>
            <a:r>
              <a:rPr lang="en-US" dirty="0">
                <a:solidFill>
                  <a:srgbClr val="BF1609"/>
                </a:solidFill>
              </a:rPr>
              <a:t>tax cut of more than $1 billion a year to the billionaire Koch brothers</a:t>
            </a:r>
            <a:r>
              <a:rPr lang="en-US" dirty="0">
                <a:solidFill>
                  <a:srgbClr val="000000"/>
                </a:solidFill>
              </a:rPr>
              <a:t>, who promised to spend $400 million to reelect Republicans who voted for the law. This was a political payoff.</a:t>
            </a:r>
          </a:p>
          <a:p>
            <a:pPr algn="just">
              <a:spcBef>
                <a:spcPts val="1800"/>
              </a:spcBef>
            </a:pPr>
            <a:r>
              <a:rPr lang="en-US" dirty="0">
                <a:solidFill>
                  <a:srgbClr val="000000"/>
                </a:solidFill>
              </a:rPr>
              <a:t>Republicans opened up a </a:t>
            </a:r>
            <a:r>
              <a:rPr lang="en-US" dirty="0">
                <a:solidFill>
                  <a:schemeClr val="accent3"/>
                </a:solidFill>
              </a:rPr>
              <a:t>huge new loophole</a:t>
            </a:r>
            <a:r>
              <a:rPr lang="en-US" dirty="0">
                <a:solidFill>
                  <a:srgbClr val="FF0000"/>
                </a:solidFill>
              </a:rPr>
              <a:t> </a:t>
            </a:r>
            <a:r>
              <a:rPr lang="en-US" dirty="0">
                <a:solidFill>
                  <a:srgbClr val="000000"/>
                </a:solidFill>
              </a:rPr>
              <a:t>that gives billions to wealthy </a:t>
            </a:r>
            <a:r>
              <a:rPr lang="en-US" dirty="0">
                <a:solidFill>
                  <a:schemeClr val="accent3"/>
                </a:solidFill>
              </a:rPr>
              <a:t>business owners and real estate developers like Donald Trump</a:t>
            </a:r>
            <a:r>
              <a:rPr lang="en-US" dirty="0">
                <a:solidFill>
                  <a:srgbClr val="000000"/>
                </a:solidFill>
              </a:rPr>
              <a:t> who can game the system—but working people don’t qualify.</a:t>
            </a:r>
          </a:p>
        </p:txBody>
      </p:sp>
      <p:sp>
        <p:nvSpPr>
          <p:cNvPr id="8" name="TextBox 7"/>
          <p:cNvSpPr txBox="1"/>
          <p:nvPr/>
        </p:nvSpPr>
        <p:spPr>
          <a:xfrm>
            <a:off x="220626" y="1357712"/>
            <a:ext cx="963945" cy="2939266"/>
          </a:xfrm>
          <a:prstGeom prst="rect">
            <a:avLst/>
          </a:prstGeom>
          <a:noFill/>
        </p:spPr>
        <p:txBody>
          <a:bodyPr wrap="square" rtlCol="0">
            <a:spAutoFit/>
          </a:bodyPr>
          <a:lstStyle/>
          <a:p>
            <a:pPr algn="just">
              <a:spcBef>
                <a:spcPts val="1800"/>
              </a:spcBef>
            </a:pPr>
            <a:r>
              <a:rPr lang="en-US" b="1" dirty="0">
                <a:solidFill>
                  <a:srgbClr val="BF1609"/>
                </a:solidFill>
              </a:rPr>
              <a:t>63%</a:t>
            </a:r>
            <a:br>
              <a:rPr lang="en-US" b="1" dirty="0">
                <a:solidFill>
                  <a:srgbClr val="BF1609"/>
                </a:solidFill>
              </a:rPr>
            </a:br>
            <a:endParaRPr lang="en-US" b="1" dirty="0">
              <a:solidFill>
                <a:srgbClr val="BF1609"/>
              </a:solidFill>
            </a:endParaRPr>
          </a:p>
          <a:p>
            <a:pPr algn="just">
              <a:spcBef>
                <a:spcPts val="1800"/>
              </a:spcBef>
            </a:pPr>
            <a:r>
              <a:rPr lang="en-US" b="1" dirty="0">
                <a:solidFill>
                  <a:srgbClr val="BF1609"/>
                </a:solidFill>
              </a:rPr>
              <a:t>62%</a:t>
            </a:r>
            <a:br>
              <a:rPr lang="en-US" b="1" dirty="0">
                <a:solidFill>
                  <a:srgbClr val="BF1609"/>
                </a:solidFill>
              </a:rPr>
            </a:br>
            <a:endParaRPr lang="en-US" b="1" dirty="0">
              <a:solidFill>
                <a:srgbClr val="BF1609"/>
              </a:solidFill>
            </a:endParaRPr>
          </a:p>
          <a:p>
            <a:pPr algn="just">
              <a:spcBef>
                <a:spcPts val="1800"/>
              </a:spcBef>
            </a:pPr>
            <a:r>
              <a:rPr lang="en-US" b="1" dirty="0">
                <a:solidFill>
                  <a:srgbClr val="BF1609"/>
                </a:solidFill>
              </a:rPr>
              <a:t>57%</a:t>
            </a:r>
            <a:br>
              <a:rPr lang="en-US" b="1" dirty="0">
                <a:solidFill>
                  <a:srgbClr val="BF1609"/>
                </a:solidFill>
              </a:rPr>
            </a:br>
            <a:br>
              <a:rPr lang="en-US" b="1" dirty="0">
                <a:solidFill>
                  <a:srgbClr val="BF1609"/>
                </a:solidFill>
              </a:rPr>
            </a:br>
            <a:endParaRPr lang="en-US" b="1" dirty="0">
              <a:solidFill>
                <a:srgbClr val="BF1609"/>
              </a:solidFill>
            </a:endParaRPr>
          </a:p>
          <a:p>
            <a:pPr algn="just">
              <a:spcBef>
                <a:spcPts val="1800"/>
              </a:spcBef>
            </a:pPr>
            <a:r>
              <a:rPr lang="en-US" b="1" dirty="0">
                <a:solidFill>
                  <a:srgbClr val="BF1609"/>
                </a:solidFill>
              </a:rPr>
              <a:t>56%</a:t>
            </a:r>
            <a:br>
              <a:rPr lang="en-US" b="1" dirty="0">
                <a:solidFill>
                  <a:srgbClr val="BF1609"/>
                </a:solidFill>
              </a:rPr>
            </a:br>
            <a:br>
              <a:rPr lang="en-US" b="1" dirty="0">
                <a:solidFill>
                  <a:srgbClr val="BF1609"/>
                </a:solidFill>
              </a:rPr>
            </a:br>
            <a:endParaRPr lang="en-US" b="1" dirty="0">
              <a:solidFill>
                <a:srgbClr val="BF1609"/>
              </a:solidFill>
            </a:endParaRPr>
          </a:p>
        </p:txBody>
      </p:sp>
    </p:spTree>
    <p:extLst>
      <p:ext uri="{BB962C8B-B14F-4D97-AF65-F5344CB8AC3E}">
        <p14:creationId xmlns:p14="http://schemas.microsoft.com/office/powerpoint/2010/main" val="28238126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Volunteered Reasons to Oppose Tax Law, after Debate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41311787"/>
              </p:ext>
            </p:extLst>
          </p:nvPr>
        </p:nvGraphicFramePr>
        <p:xfrm>
          <a:off x="1251030" y="1117793"/>
          <a:ext cx="6520020" cy="3474720"/>
        </p:xfrm>
        <a:graphic>
          <a:graphicData uri="http://schemas.openxmlformats.org/drawingml/2006/table">
            <a:tbl>
              <a:tblPr firstRow="1" bandRow="1">
                <a:tableStyleId>{5C22544A-7EE6-4342-B048-85BDC9FD1C3A}</a:tableStyleId>
              </a:tblPr>
              <a:tblGrid>
                <a:gridCol w="2926080">
                  <a:extLst>
                    <a:ext uri="{9D8B030D-6E8A-4147-A177-3AD203B41FA5}">
                      <a16:colId xmlns:a16="http://schemas.microsoft.com/office/drawing/2014/main" val="20000"/>
                    </a:ext>
                  </a:extLst>
                </a:gridCol>
                <a:gridCol w="1111170">
                  <a:extLst>
                    <a:ext uri="{9D8B030D-6E8A-4147-A177-3AD203B41FA5}">
                      <a16:colId xmlns:a16="http://schemas.microsoft.com/office/drawing/2014/main" val="20001"/>
                    </a:ext>
                  </a:extLst>
                </a:gridCol>
                <a:gridCol w="111117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tblGrid>
              <a:tr h="370840">
                <a:tc>
                  <a:txBody>
                    <a:bodyPr/>
                    <a:lstStyle/>
                    <a:p>
                      <a:endParaRPr lang="en-US" sz="120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200" dirty="0">
                          <a:solidFill>
                            <a:schemeClr val="bg1"/>
                          </a:solidFill>
                        </a:rPr>
                        <a:t>All </a:t>
                      </a:r>
                      <a:br>
                        <a:rPr lang="en-US" sz="1200" dirty="0">
                          <a:solidFill>
                            <a:schemeClr val="bg1"/>
                          </a:solidFill>
                        </a:rPr>
                      </a:br>
                      <a:r>
                        <a:rPr lang="en-US" sz="1200" dirty="0">
                          <a:solidFill>
                            <a:schemeClr val="bg1"/>
                          </a:solidFill>
                        </a:rPr>
                        <a:t>voters</a:t>
                      </a:r>
                    </a:p>
                  </a:txBody>
                  <a:tcPr anchor="ctr">
                    <a:lnL w="12700" cmpd="sng">
                      <a:noFill/>
                    </a:lnL>
                    <a:lnR w="6350" cap="flat" cmpd="sng" algn="ctr">
                      <a:solidFill>
                        <a:schemeClr val="accent1"/>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solidFill>
                            <a:schemeClr val="bg1"/>
                          </a:solidFill>
                        </a:rPr>
                        <a:t>Swing </a:t>
                      </a:r>
                      <a:br>
                        <a:rPr lang="en-US" sz="1200" dirty="0">
                          <a:solidFill>
                            <a:schemeClr val="bg1"/>
                          </a:solidFill>
                        </a:rPr>
                      </a:br>
                      <a:r>
                        <a:rPr lang="en-US" sz="1200" dirty="0">
                          <a:solidFill>
                            <a:schemeClr val="bg1"/>
                          </a:solidFill>
                        </a:rPr>
                        <a:t>voters</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algn="ctr"/>
                      <a:r>
                        <a:rPr lang="en-US" sz="1200" dirty="0">
                          <a:solidFill>
                            <a:schemeClr val="bg1"/>
                          </a:solidFill>
                        </a:rPr>
                        <a:t>Voters who move to oppose</a:t>
                      </a:r>
                    </a:p>
                  </a:txBody>
                  <a:tcPr anchor="ctr">
                    <a:lnL w="12700" cap="flat" cmpd="sng" algn="ctr">
                      <a:no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502920">
                <a:tc>
                  <a:txBody>
                    <a:bodyPr/>
                    <a:lstStyle/>
                    <a:p>
                      <a:r>
                        <a:rPr lang="en-US" sz="1200" b="1" baseline="0" dirty="0">
                          <a:solidFill>
                            <a:schemeClr val="accent1"/>
                          </a:solidFill>
                        </a:rPr>
                        <a:t>Benefit rich, corporations; tax cuts permanent for corporations</a:t>
                      </a:r>
                      <a:endParaRPr lang="en-US" sz="1200" b="1" dirty="0">
                        <a:solidFill>
                          <a:schemeClr val="accent1"/>
                        </a:solidFill>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40%</a:t>
                      </a:r>
                    </a:p>
                  </a:txBody>
                  <a:tcPr anchor="ctr">
                    <a:lnL w="12700" cmpd="sng">
                      <a:noFill/>
                    </a:lnL>
                    <a:lnR w="6350" cap="flat" cmpd="sng" algn="ctr">
                      <a:solidFill>
                        <a:schemeClr val="accent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32%</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26%</a:t>
                      </a:r>
                    </a:p>
                  </a:txBody>
                  <a:tcPr anchor="ct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02920">
                <a:tc>
                  <a:txBody>
                    <a:bodyPr/>
                    <a:lstStyle/>
                    <a:p>
                      <a:r>
                        <a:rPr lang="en-US" sz="1200" b="1" dirty="0">
                          <a:solidFill>
                            <a:schemeClr val="accent1"/>
                          </a:solidFill>
                        </a:rPr>
                        <a:t>Bad for middle class; tax cuts will expire, will raise taxes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32%</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35%</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b="1" dirty="0">
                          <a:solidFill>
                            <a:schemeClr val="accent1"/>
                          </a:solidFill>
                        </a:rPr>
                        <a:t>34%</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02920">
                <a:tc>
                  <a:txBody>
                    <a:bodyPr/>
                    <a:lstStyle/>
                    <a:p>
                      <a:r>
                        <a:rPr lang="en-US" sz="1200" dirty="0">
                          <a:solidFill>
                            <a:schemeClr val="tx1"/>
                          </a:solidFill>
                        </a:rPr>
                        <a:t>Medicare/Medicaid, Social</a:t>
                      </a:r>
                      <a:r>
                        <a:rPr lang="en-US" sz="1200" baseline="0" dirty="0">
                          <a:solidFill>
                            <a:schemeClr val="tx1"/>
                          </a:solidFill>
                        </a:rPr>
                        <a:t> Security, education; destroying, gutting programs</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t>14%</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9%</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12%</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502920">
                <a:tc>
                  <a:txBody>
                    <a:bodyPr/>
                    <a:lstStyle/>
                    <a:p>
                      <a:r>
                        <a:rPr lang="en-US" sz="1200" dirty="0">
                          <a:solidFill>
                            <a:schemeClr val="tx1"/>
                          </a:solidFill>
                        </a:rPr>
                        <a:t>Bad for economy,</a:t>
                      </a:r>
                      <a:r>
                        <a:rPr lang="en-US" sz="1200" baseline="0" dirty="0">
                          <a:solidFill>
                            <a:schemeClr val="tx1"/>
                          </a:solidFill>
                        </a:rPr>
                        <a:t> trickle down, jobs will be lost</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t>11%</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10%</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11%</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02920">
                <a:tc>
                  <a:txBody>
                    <a:bodyPr/>
                    <a:lstStyle/>
                    <a:p>
                      <a:r>
                        <a:rPr lang="en-US" sz="1200" dirty="0">
                          <a:solidFill>
                            <a:schemeClr val="tx1"/>
                          </a:solidFill>
                        </a:rPr>
                        <a:t>Criticisms of Trump, Republicans,</a:t>
                      </a:r>
                      <a:r>
                        <a:rPr lang="en-US" sz="1200" baseline="0" dirty="0">
                          <a:solidFill>
                            <a:schemeClr val="tx1"/>
                          </a:solidFill>
                        </a:rPr>
                        <a:t> Ryan, McConnell</a:t>
                      </a:r>
                      <a:endParaRPr lang="en-US" sz="1200" dirty="0">
                        <a:solidFill>
                          <a:schemeClr val="tx1"/>
                        </a:solidFill>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9%</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6%</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5%</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502920">
                <a:tc>
                  <a:txBody>
                    <a:bodyPr/>
                    <a:lstStyle/>
                    <a:p>
                      <a:r>
                        <a:rPr lang="en-US" sz="1200" dirty="0">
                          <a:solidFill>
                            <a:schemeClr val="tx1"/>
                          </a:solidFill>
                        </a:rPr>
                        <a:t>Lying, dishonest, scam</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8%</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9%</a:t>
                      </a:r>
                    </a:p>
                  </a:txBody>
                  <a:tcPr anchor="ctr">
                    <a:lnL w="6350" cap="flat" cmpd="sng" algn="ctr">
                      <a:solidFill>
                        <a:schemeClr val="accent1"/>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200" dirty="0">
                          <a:solidFill>
                            <a:schemeClr val="tx1"/>
                          </a:solidFill>
                        </a:rPr>
                        <a:t>10%</a:t>
                      </a:r>
                    </a:p>
                  </a:txBody>
                  <a:tcPr anchor="ct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23</a:t>
            </a:fld>
            <a:endParaRPr lang="en-US">
              <a:solidFill>
                <a:srgbClr val="000000">
                  <a:lumMod val="65000"/>
                  <a:lumOff val="35000"/>
                </a:srgbClr>
              </a:solidFill>
            </a:endParaRPr>
          </a:p>
        </p:txBody>
      </p:sp>
    </p:spTree>
    <p:extLst>
      <p:ext uri="{BB962C8B-B14F-4D97-AF65-F5344CB8AC3E}">
        <p14:creationId xmlns:p14="http://schemas.microsoft.com/office/powerpoint/2010/main" val="1422629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Language Right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856211026"/>
              </p:ext>
            </p:extLst>
          </p:nvPr>
        </p:nvGraphicFramePr>
        <p:xfrm>
          <a:off x="292101" y="1102867"/>
          <a:ext cx="7819736"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24</a:t>
            </a:fld>
            <a:endParaRPr lang="en-US"/>
          </a:p>
        </p:txBody>
      </p:sp>
      <p:sp>
        <p:nvSpPr>
          <p:cNvPr id="6" name="TextBox 5"/>
          <p:cNvSpPr txBox="1"/>
          <p:nvPr/>
        </p:nvSpPr>
        <p:spPr>
          <a:xfrm>
            <a:off x="8425421" y="1155374"/>
            <a:ext cx="659155" cy="3323987"/>
          </a:xfrm>
          <a:prstGeom prst="rect">
            <a:avLst/>
          </a:prstGeom>
          <a:noFill/>
        </p:spPr>
        <p:txBody>
          <a:bodyPr wrap="none" rtlCol="0">
            <a:spAutoFit/>
          </a:bodyPr>
          <a:lstStyle/>
          <a:p>
            <a:pPr>
              <a:spcBef>
                <a:spcPts val="1700"/>
              </a:spcBef>
            </a:pPr>
            <a:r>
              <a:rPr lang="en-US" sz="900" dirty="0">
                <a:solidFill>
                  <a:schemeClr val="tx1">
                    <a:lumMod val="65000"/>
                    <a:lumOff val="35000"/>
                  </a:schemeClr>
                </a:solidFill>
              </a:rPr>
              <a:t>Net </a:t>
            </a:r>
            <a:br>
              <a:rPr lang="en-US" sz="900" dirty="0">
                <a:solidFill>
                  <a:schemeClr val="tx1">
                    <a:lumMod val="65000"/>
                    <a:lumOff val="35000"/>
                  </a:schemeClr>
                </a:solidFill>
              </a:rPr>
            </a:br>
            <a:r>
              <a:rPr lang="en-US" sz="900" dirty="0">
                <a:solidFill>
                  <a:schemeClr val="tx1">
                    <a:lumMod val="65000"/>
                    <a:lumOff val="35000"/>
                  </a:schemeClr>
                </a:solidFill>
              </a:rPr>
              <a:t>favorable</a:t>
            </a:r>
          </a:p>
          <a:p>
            <a:pPr>
              <a:spcBef>
                <a:spcPts val="1700"/>
              </a:spcBef>
            </a:pPr>
            <a:r>
              <a:rPr lang="en-US" sz="900" b="1" dirty="0">
                <a:solidFill>
                  <a:schemeClr val="accent1"/>
                </a:solidFill>
              </a:rPr>
              <a:t>+66</a:t>
            </a:r>
          </a:p>
          <a:p>
            <a:pPr>
              <a:spcBef>
                <a:spcPts val="1700"/>
              </a:spcBef>
            </a:pPr>
            <a:r>
              <a:rPr lang="en-US" sz="900" dirty="0">
                <a:solidFill>
                  <a:schemeClr val="tx1">
                    <a:lumMod val="65000"/>
                    <a:lumOff val="35000"/>
                  </a:schemeClr>
                </a:solidFill>
              </a:rPr>
              <a:t>+56</a:t>
            </a:r>
          </a:p>
          <a:p>
            <a:pPr>
              <a:spcBef>
                <a:spcPts val="1700"/>
              </a:spcBef>
            </a:pPr>
            <a:endParaRPr lang="en-US" sz="900" dirty="0">
              <a:solidFill>
                <a:schemeClr val="tx1">
                  <a:lumMod val="65000"/>
                  <a:lumOff val="35000"/>
                </a:schemeClr>
              </a:solidFill>
            </a:endParaRPr>
          </a:p>
          <a:p>
            <a:pPr>
              <a:spcBef>
                <a:spcPts val="1700"/>
              </a:spcBef>
            </a:pPr>
            <a:r>
              <a:rPr lang="en-US" sz="900" dirty="0">
                <a:solidFill>
                  <a:schemeClr val="tx1">
                    <a:lumMod val="65000"/>
                    <a:lumOff val="35000"/>
                  </a:schemeClr>
                </a:solidFill>
              </a:rPr>
              <a:t>+3</a:t>
            </a:r>
          </a:p>
          <a:p>
            <a:pPr>
              <a:spcBef>
                <a:spcPts val="1700"/>
              </a:spcBef>
            </a:pPr>
            <a:r>
              <a:rPr lang="en-US" sz="900" b="1" dirty="0">
                <a:solidFill>
                  <a:schemeClr val="accent3"/>
                </a:solidFill>
              </a:rPr>
              <a:t>-38</a:t>
            </a:r>
          </a:p>
          <a:p>
            <a:pPr>
              <a:spcBef>
                <a:spcPts val="1700"/>
              </a:spcBef>
            </a:pPr>
            <a:endParaRPr lang="en-US" sz="900" dirty="0">
              <a:solidFill>
                <a:schemeClr val="tx1">
                  <a:lumMod val="65000"/>
                  <a:lumOff val="35000"/>
                </a:schemeClr>
              </a:solidFill>
            </a:endParaRPr>
          </a:p>
          <a:p>
            <a:pPr>
              <a:spcBef>
                <a:spcPts val="1700"/>
              </a:spcBef>
            </a:pPr>
            <a:r>
              <a:rPr lang="en-US" sz="900" dirty="0">
                <a:solidFill>
                  <a:schemeClr val="tx1">
                    <a:lumMod val="65000"/>
                    <a:lumOff val="35000"/>
                  </a:schemeClr>
                </a:solidFill>
              </a:rPr>
              <a:t>-13</a:t>
            </a:r>
          </a:p>
          <a:p>
            <a:pPr>
              <a:spcBef>
                <a:spcPts val="1700"/>
              </a:spcBef>
            </a:pPr>
            <a:r>
              <a:rPr lang="en-US" sz="900" b="1" dirty="0">
                <a:solidFill>
                  <a:schemeClr val="accent3"/>
                </a:solidFill>
              </a:rPr>
              <a:t>-40</a:t>
            </a:r>
          </a:p>
        </p:txBody>
      </p:sp>
      <p:sp>
        <p:nvSpPr>
          <p:cNvPr id="3" name="TextBox 2"/>
          <p:cNvSpPr txBox="1"/>
          <p:nvPr/>
        </p:nvSpPr>
        <p:spPr>
          <a:xfrm>
            <a:off x="4663305" y="1674910"/>
            <a:ext cx="1249060" cy="230832"/>
          </a:xfrm>
          <a:prstGeom prst="rect">
            <a:avLst/>
          </a:prstGeom>
          <a:noFill/>
        </p:spPr>
        <p:txBody>
          <a:bodyPr wrap="none" rtlCol="0">
            <a:spAutoFit/>
          </a:bodyPr>
          <a:lstStyle/>
          <a:p>
            <a:r>
              <a:rPr lang="en-US" sz="900" i="1" dirty="0">
                <a:solidFill>
                  <a:schemeClr val="bg1"/>
                </a:solidFill>
              </a:rPr>
              <a:t>(47% very favorable)</a:t>
            </a:r>
          </a:p>
        </p:txBody>
      </p:sp>
      <p:sp>
        <p:nvSpPr>
          <p:cNvPr id="7" name="TextBox 6"/>
          <p:cNvSpPr txBox="1"/>
          <p:nvPr/>
        </p:nvSpPr>
        <p:spPr>
          <a:xfrm>
            <a:off x="4524763" y="2026596"/>
            <a:ext cx="1249060" cy="230832"/>
          </a:xfrm>
          <a:prstGeom prst="rect">
            <a:avLst/>
          </a:prstGeom>
          <a:noFill/>
        </p:spPr>
        <p:txBody>
          <a:bodyPr wrap="none" rtlCol="0">
            <a:spAutoFit/>
          </a:bodyPr>
          <a:lstStyle/>
          <a:p>
            <a:r>
              <a:rPr lang="en-US" sz="900" i="1" dirty="0">
                <a:solidFill>
                  <a:schemeClr val="bg1"/>
                </a:solidFill>
              </a:rPr>
              <a:t>(39% very favorable)</a:t>
            </a:r>
          </a:p>
        </p:txBody>
      </p:sp>
    </p:spTree>
    <p:extLst>
      <p:ext uri="{BB962C8B-B14F-4D97-AF65-F5344CB8AC3E}">
        <p14:creationId xmlns:p14="http://schemas.microsoft.com/office/powerpoint/2010/main" val="1295210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96651"/>
            <a:ext cx="8417668" cy="792372"/>
          </a:xfrm>
        </p:spPr>
        <p:txBody>
          <a:bodyPr/>
          <a:lstStyle/>
          <a:p>
            <a:r>
              <a:rPr lang="en-US" dirty="0"/>
              <a:t>Most Important Cuts to Avoid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7283726"/>
              </p:ext>
            </p:extLst>
          </p:nvPr>
        </p:nvGraphicFramePr>
        <p:xfrm>
          <a:off x="2362191" y="1068528"/>
          <a:ext cx="6619875" cy="3662799"/>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25</a:t>
            </a:fld>
            <a:endParaRPr lang="en-US"/>
          </a:p>
        </p:txBody>
      </p:sp>
      <p:sp>
        <p:nvSpPr>
          <p:cNvPr id="6" name="Rectangle 5"/>
          <p:cNvSpPr/>
          <p:nvPr/>
        </p:nvSpPr>
        <p:spPr>
          <a:xfrm>
            <a:off x="1118755" y="723794"/>
            <a:ext cx="6906491" cy="261610"/>
          </a:xfrm>
          <a:prstGeom prst="rect">
            <a:avLst/>
          </a:prstGeom>
        </p:spPr>
        <p:txBody>
          <a:bodyPr wrap="square">
            <a:spAutoFit/>
          </a:bodyPr>
          <a:lstStyle/>
          <a:p>
            <a:r>
              <a:rPr lang="en-US" sz="1100" i="1" dirty="0">
                <a:solidFill>
                  <a:schemeClr val="tx1">
                    <a:lumMod val="65000"/>
                    <a:lumOff val="35000"/>
                  </a:schemeClr>
                </a:solidFill>
              </a:rPr>
              <a:t>Proportion selecting each among the three areas in which they would most like to avoid federal revenue cuts:</a:t>
            </a:r>
          </a:p>
        </p:txBody>
      </p:sp>
      <p:sp>
        <p:nvSpPr>
          <p:cNvPr id="9" name="TextBox 8"/>
          <p:cNvSpPr txBox="1"/>
          <p:nvPr/>
        </p:nvSpPr>
        <p:spPr>
          <a:xfrm>
            <a:off x="249372" y="1154415"/>
            <a:ext cx="2279070" cy="3565079"/>
          </a:xfrm>
          <a:prstGeom prst="rect">
            <a:avLst/>
          </a:prstGeom>
          <a:noFill/>
        </p:spPr>
        <p:txBody>
          <a:bodyPr wrap="square" rtlCol="0">
            <a:spAutoFit/>
          </a:bodyPr>
          <a:lstStyle/>
          <a:p>
            <a:pPr algn="r" fontAlgn="b">
              <a:spcBef>
                <a:spcPts val="1900"/>
              </a:spcBef>
            </a:pPr>
            <a:r>
              <a:rPr lang="en-US" sz="1100" dirty="0"/>
              <a:t>Medicare</a:t>
            </a:r>
          </a:p>
          <a:p>
            <a:pPr algn="r" fontAlgn="b">
              <a:spcBef>
                <a:spcPts val="1900"/>
              </a:spcBef>
            </a:pPr>
            <a:r>
              <a:rPr lang="en-US" sz="1100" dirty="0"/>
              <a:t>Social Security disability benefits</a:t>
            </a:r>
          </a:p>
          <a:p>
            <a:pPr algn="r" fontAlgn="b">
              <a:spcBef>
                <a:spcPts val="1900"/>
              </a:spcBef>
            </a:pPr>
            <a:r>
              <a:rPr lang="en-US" sz="1100" dirty="0"/>
              <a:t>K-12 education</a:t>
            </a:r>
          </a:p>
          <a:p>
            <a:pPr algn="r" fontAlgn="b">
              <a:spcBef>
                <a:spcPts val="1900"/>
              </a:spcBef>
            </a:pPr>
            <a:r>
              <a:rPr lang="en-US" sz="1100" dirty="0"/>
              <a:t>Medicaid</a:t>
            </a:r>
          </a:p>
          <a:p>
            <a:pPr algn="r" fontAlgn="b">
              <a:spcBef>
                <a:spcPts val="1900"/>
              </a:spcBef>
            </a:pPr>
            <a:r>
              <a:rPr lang="en-US" sz="1100" dirty="0"/>
              <a:t>Transportation and infrastructure</a:t>
            </a:r>
          </a:p>
          <a:p>
            <a:pPr algn="r" fontAlgn="b">
              <a:spcBef>
                <a:spcPts val="1900"/>
              </a:spcBef>
            </a:pPr>
            <a:r>
              <a:rPr lang="en-US" sz="1100" dirty="0"/>
              <a:t>Environmental protection</a:t>
            </a:r>
          </a:p>
          <a:p>
            <a:pPr algn="r" fontAlgn="b">
              <a:spcBef>
                <a:spcPts val="1900"/>
              </a:spcBef>
            </a:pPr>
            <a:r>
              <a:rPr lang="en-US" sz="1100" dirty="0"/>
              <a:t>Food and nutrition programs</a:t>
            </a:r>
          </a:p>
          <a:p>
            <a:pPr algn="r" fontAlgn="b">
              <a:spcBef>
                <a:spcPts val="1900"/>
              </a:spcBef>
            </a:pPr>
            <a:r>
              <a:rPr lang="en-US" sz="1100" dirty="0"/>
              <a:t>College loans/financial aid</a:t>
            </a:r>
          </a:p>
          <a:p>
            <a:pPr algn="r" fontAlgn="b">
              <a:spcBef>
                <a:spcPts val="1900"/>
              </a:spcBef>
            </a:pPr>
            <a:r>
              <a:rPr lang="en-US" sz="1100" dirty="0"/>
              <a:t>None of these</a:t>
            </a:r>
          </a:p>
        </p:txBody>
      </p:sp>
    </p:spTree>
    <p:extLst>
      <p:ext uri="{BB962C8B-B14F-4D97-AF65-F5344CB8AC3E}">
        <p14:creationId xmlns:p14="http://schemas.microsoft.com/office/powerpoint/2010/main" val="35404959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990567669"/>
              </p:ext>
            </p:extLst>
          </p:nvPr>
        </p:nvGraphicFramePr>
        <p:xfrm>
          <a:off x="2216728" y="1314449"/>
          <a:ext cx="4710545" cy="3576205"/>
        </p:xfrm>
        <a:graphic>
          <a:graphicData uri="http://schemas.openxmlformats.org/drawingml/2006/chart">
            <c:chart xmlns:c="http://schemas.openxmlformats.org/drawingml/2006/chart" xmlns:r="http://schemas.openxmlformats.org/officeDocument/2006/relationships" r:id="rId3"/>
          </a:graphicData>
        </a:graphic>
      </p:graphicFrame>
      <p:sp>
        <p:nvSpPr>
          <p:cNvPr id="30" name="TextBox 29"/>
          <p:cNvSpPr txBox="1"/>
          <p:nvPr/>
        </p:nvSpPr>
        <p:spPr>
          <a:xfrm>
            <a:off x="4786521" y="2453887"/>
            <a:ext cx="1090363" cy="246221"/>
          </a:xfrm>
          <a:prstGeom prst="rect">
            <a:avLst/>
          </a:prstGeom>
          <a:solidFill>
            <a:schemeClr val="bg1"/>
          </a:solidFill>
        </p:spPr>
        <p:txBody>
          <a:bodyPr wrap="none" rtlCol="0">
            <a:spAutoFit/>
          </a:bodyPr>
          <a:lstStyle/>
          <a:p>
            <a:r>
              <a:rPr lang="en-US" sz="1000" b="1" dirty="0">
                <a:solidFill>
                  <a:schemeClr val="accent1"/>
                </a:solidFill>
              </a:rPr>
              <a:t>-16 LESS likely</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26</a:t>
            </a:fld>
            <a:endParaRPr lang="en-US">
              <a:solidFill>
                <a:srgbClr val="000000">
                  <a:lumMod val="65000"/>
                  <a:lumOff val="35000"/>
                </a:srgbClr>
              </a:solidFill>
            </a:endParaRPr>
          </a:p>
        </p:txBody>
      </p:sp>
      <p:sp>
        <p:nvSpPr>
          <p:cNvPr id="3" name="Title 2"/>
          <p:cNvSpPr>
            <a:spLocks noGrp="1"/>
          </p:cNvSpPr>
          <p:nvPr>
            <p:ph type="title"/>
          </p:nvPr>
        </p:nvSpPr>
        <p:spPr/>
        <p:txBody>
          <a:bodyPr/>
          <a:lstStyle/>
          <a:p>
            <a:r>
              <a:rPr lang="en-US" dirty="0"/>
              <a:t>After Debate, Yes Vote Is Bigger Liability for Member of Congress</a:t>
            </a:r>
          </a:p>
        </p:txBody>
      </p:sp>
      <p:sp>
        <p:nvSpPr>
          <p:cNvPr id="19" name="Rectangle 18"/>
          <p:cNvSpPr/>
          <p:nvPr/>
        </p:nvSpPr>
        <p:spPr>
          <a:xfrm>
            <a:off x="2809009" y="936915"/>
            <a:ext cx="3525983" cy="261610"/>
          </a:xfrm>
          <a:prstGeom prst="rect">
            <a:avLst/>
          </a:prstGeom>
        </p:spPr>
        <p:txBody>
          <a:bodyPr wrap="square">
            <a:spAutoFit/>
          </a:bodyPr>
          <a:lstStyle/>
          <a:p>
            <a:r>
              <a:rPr lang="en-US" sz="1100" i="1" dirty="0">
                <a:solidFill>
                  <a:srgbClr val="000000">
                    <a:lumMod val="65000"/>
                    <a:lumOff val="35000"/>
                  </a:srgbClr>
                </a:solidFill>
              </a:rPr>
              <a:t>If my member of Congress </a:t>
            </a:r>
            <a:r>
              <a:rPr lang="en-US" sz="1100" i="1" dirty="0">
                <a:solidFill>
                  <a:schemeClr val="accent3"/>
                </a:solidFill>
              </a:rPr>
              <a:t>voted FOR the tax law:</a:t>
            </a:r>
            <a:endParaRPr lang="en-US" sz="1100" i="1" dirty="0">
              <a:solidFill>
                <a:schemeClr val="tx1">
                  <a:lumMod val="65000"/>
                  <a:lumOff val="35000"/>
                </a:schemeClr>
              </a:solidFill>
            </a:endParaRPr>
          </a:p>
        </p:txBody>
      </p:sp>
      <p:sp>
        <p:nvSpPr>
          <p:cNvPr id="20" name="TextBox 19"/>
          <p:cNvSpPr txBox="1"/>
          <p:nvPr/>
        </p:nvSpPr>
        <p:spPr>
          <a:xfrm>
            <a:off x="2709404" y="1301034"/>
            <a:ext cx="837089" cy="261610"/>
          </a:xfrm>
          <a:prstGeom prst="rect">
            <a:avLst/>
          </a:prstGeom>
          <a:noFill/>
        </p:spPr>
        <p:txBody>
          <a:bodyPr wrap="none" rtlCol="0">
            <a:spAutoFit/>
          </a:bodyPr>
          <a:lstStyle/>
          <a:p>
            <a:r>
              <a:rPr lang="en-US" sz="1100" dirty="0">
                <a:solidFill>
                  <a:srgbClr val="000000">
                    <a:lumMod val="65000"/>
                    <a:lumOff val="35000"/>
                  </a:srgbClr>
                </a:solidFill>
              </a:rPr>
              <a:t>Initial view</a:t>
            </a:r>
          </a:p>
        </p:txBody>
      </p:sp>
      <p:sp>
        <p:nvSpPr>
          <p:cNvPr id="21" name="TextBox 20"/>
          <p:cNvSpPr txBox="1"/>
          <p:nvPr/>
        </p:nvSpPr>
        <p:spPr>
          <a:xfrm>
            <a:off x="5262756" y="1273329"/>
            <a:ext cx="1266693" cy="261610"/>
          </a:xfrm>
          <a:prstGeom prst="rect">
            <a:avLst/>
          </a:prstGeom>
          <a:noFill/>
        </p:spPr>
        <p:txBody>
          <a:bodyPr wrap="none" rtlCol="0">
            <a:spAutoFit/>
          </a:bodyPr>
          <a:lstStyle/>
          <a:p>
            <a:r>
              <a:rPr lang="en-US" sz="1100" dirty="0">
                <a:solidFill>
                  <a:srgbClr val="000000">
                    <a:lumMod val="65000"/>
                    <a:lumOff val="35000"/>
                  </a:srgbClr>
                </a:solidFill>
              </a:rPr>
              <a:t>Post-debate view</a:t>
            </a:r>
          </a:p>
        </p:txBody>
      </p:sp>
      <p:sp>
        <p:nvSpPr>
          <p:cNvPr id="35" name="Pentagon 34"/>
          <p:cNvSpPr/>
          <p:nvPr/>
        </p:nvSpPr>
        <p:spPr bwMode="auto">
          <a:xfrm>
            <a:off x="3777697" y="1749676"/>
            <a:ext cx="1588606" cy="493010"/>
          </a:xfrm>
          <a:prstGeom prst="homePlate">
            <a:avLst>
              <a:gd name="adj" fmla="val 38686"/>
            </a:avLst>
          </a:prstGeom>
          <a:noFill/>
          <a:ln w="9525" cap="flat" cmpd="sng" algn="ctr">
            <a:solidFill>
              <a:schemeClr val="accent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900" i="1" dirty="0">
                <a:solidFill>
                  <a:srgbClr val="000000"/>
                </a:solidFill>
              </a:rPr>
              <a:t>+7 post-debate shift against member who voted YES</a:t>
            </a:r>
          </a:p>
        </p:txBody>
      </p:sp>
      <p:cxnSp>
        <p:nvCxnSpPr>
          <p:cNvPr id="31" name="Straight Arrow Connector 30"/>
          <p:cNvCxnSpPr/>
          <p:nvPr/>
        </p:nvCxnSpPr>
        <p:spPr bwMode="auto">
          <a:xfrm flipV="1">
            <a:off x="5647986" y="2320629"/>
            <a:ext cx="489856" cy="579305"/>
          </a:xfrm>
          <a:prstGeom prst="straightConnector1">
            <a:avLst/>
          </a:prstGeom>
          <a:solidFill>
            <a:schemeClr val="accent1"/>
          </a:solidFill>
          <a:ln w="9525"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Box 27"/>
          <p:cNvSpPr txBox="1"/>
          <p:nvPr/>
        </p:nvSpPr>
        <p:spPr>
          <a:xfrm>
            <a:off x="2385686" y="2464112"/>
            <a:ext cx="1019830" cy="246221"/>
          </a:xfrm>
          <a:prstGeom prst="rect">
            <a:avLst/>
          </a:prstGeom>
          <a:noFill/>
        </p:spPr>
        <p:txBody>
          <a:bodyPr wrap="none" rtlCol="0">
            <a:spAutoFit/>
          </a:bodyPr>
          <a:lstStyle/>
          <a:p>
            <a:r>
              <a:rPr lang="en-US" sz="1000" b="1" dirty="0">
                <a:solidFill>
                  <a:schemeClr val="accent1"/>
                </a:solidFill>
              </a:rPr>
              <a:t>-9 LESS likely</a:t>
            </a:r>
          </a:p>
        </p:txBody>
      </p:sp>
      <p:cxnSp>
        <p:nvCxnSpPr>
          <p:cNvPr id="29" name="Straight Arrow Connector 28"/>
          <p:cNvCxnSpPr/>
          <p:nvPr/>
        </p:nvCxnSpPr>
        <p:spPr bwMode="auto">
          <a:xfrm flipV="1">
            <a:off x="2895601" y="2700108"/>
            <a:ext cx="436879" cy="316226"/>
          </a:xfrm>
          <a:prstGeom prst="straightConnector1">
            <a:avLst/>
          </a:prstGeom>
          <a:solidFill>
            <a:schemeClr val="accent1"/>
          </a:solidFill>
          <a:ln w="9525"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476140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233"/>
          <p:cNvSpPr txBox="1">
            <a:spLocks noChangeArrowheads="1"/>
          </p:cNvSpPr>
          <p:nvPr/>
        </p:nvSpPr>
        <p:spPr bwMode="auto">
          <a:xfrm>
            <a:off x="642939" y="2025913"/>
            <a:ext cx="7858125" cy="1505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lnSpc>
                <a:spcPct val="85000"/>
              </a:lnSpc>
            </a:pPr>
            <a:r>
              <a:rPr lang="en-US" sz="5400" b="1" dirty="0">
                <a:solidFill>
                  <a:srgbClr val="002060"/>
                </a:solidFill>
                <a:latin typeface="Calibri" pitchFamily="34" charset="0"/>
              </a:rPr>
              <a:t>Winning the Tax Debate</a:t>
            </a:r>
          </a:p>
          <a:p>
            <a:pPr eaLnBrk="1" hangingPunct="1">
              <a:lnSpc>
                <a:spcPct val="85000"/>
              </a:lnSpc>
            </a:pPr>
            <a:r>
              <a:rPr lang="en-US" sz="5400" b="1" dirty="0">
                <a:solidFill>
                  <a:srgbClr val="002060"/>
                </a:solidFill>
                <a:latin typeface="Calibri" pitchFamily="34" charset="0"/>
              </a:rPr>
              <a:t>in 2018</a:t>
            </a:r>
          </a:p>
        </p:txBody>
      </p:sp>
      <p:sp>
        <p:nvSpPr>
          <p:cNvPr id="4100" name="Text Box 234"/>
          <p:cNvSpPr txBox="1">
            <a:spLocks noChangeArrowheads="1"/>
          </p:cNvSpPr>
          <p:nvPr/>
        </p:nvSpPr>
        <p:spPr bwMode="auto">
          <a:xfrm>
            <a:off x="1198550" y="3952058"/>
            <a:ext cx="669612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algn="ctr" eaLnBrk="0" fontAlgn="base" hangingPunct="0">
              <a:spcBef>
                <a:spcPct val="0"/>
              </a:spcBef>
              <a:spcAft>
                <a:spcPct val="0"/>
              </a:spcAft>
              <a:defRPr sz="1400">
                <a:solidFill>
                  <a:schemeClr val="tx1"/>
                </a:solidFill>
                <a:latin typeface="Arial" charset="0"/>
              </a:defRPr>
            </a:lvl6pPr>
            <a:lvl7pPr marL="2971800" indent="-228600" algn="ctr" eaLnBrk="0" fontAlgn="base" hangingPunct="0">
              <a:spcBef>
                <a:spcPct val="0"/>
              </a:spcBef>
              <a:spcAft>
                <a:spcPct val="0"/>
              </a:spcAft>
              <a:defRPr sz="1400">
                <a:solidFill>
                  <a:schemeClr val="tx1"/>
                </a:solidFill>
                <a:latin typeface="Arial" charset="0"/>
              </a:defRPr>
            </a:lvl7pPr>
            <a:lvl8pPr marL="3429000" indent="-228600" algn="ctr" eaLnBrk="0" fontAlgn="base" hangingPunct="0">
              <a:spcBef>
                <a:spcPct val="0"/>
              </a:spcBef>
              <a:spcAft>
                <a:spcPct val="0"/>
              </a:spcAft>
              <a:defRPr sz="1400">
                <a:solidFill>
                  <a:schemeClr val="tx1"/>
                </a:solidFill>
                <a:latin typeface="Arial" charset="0"/>
              </a:defRPr>
            </a:lvl8pPr>
            <a:lvl9pPr marL="3886200" indent="-228600" algn="ctr" eaLnBrk="0" fontAlgn="base" hangingPunct="0">
              <a:spcBef>
                <a:spcPct val="0"/>
              </a:spcBef>
              <a:spcAft>
                <a:spcPct val="0"/>
              </a:spcAft>
              <a:defRPr sz="1400">
                <a:solidFill>
                  <a:schemeClr val="tx1"/>
                </a:solidFill>
                <a:latin typeface="Arial" charset="0"/>
              </a:defRPr>
            </a:lvl9pPr>
          </a:lstStyle>
          <a:p>
            <a:pPr eaLnBrk="1" hangingPunct="1"/>
            <a:r>
              <a:rPr lang="en-US" sz="1800" i="1" dirty="0">
                <a:solidFill>
                  <a:srgbClr val="002060"/>
                </a:solidFill>
                <a:latin typeface="Calibri" pitchFamily="34" charset="0"/>
              </a:rPr>
              <a:t>Key findings from a nationwide survey among 2,065 likely 2018 voters</a:t>
            </a:r>
          </a:p>
          <a:p>
            <a:pPr eaLnBrk="1" hangingPunct="1"/>
            <a:r>
              <a:rPr lang="en-US" sz="1800" i="1" dirty="0">
                <a:solidFill>
                  <a:srgbClr val="002060"/>
                </a:solidFill>
                <a:latin typeface="Calibri" pitchFamily="34" charset="0"/>
              </a:rPr>
              <a:t>Conducted March 3 to 15, 2018</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9041" y="410212"/>
            <a:ext cx="2621003" cy="482224"/>
          </a:xfrm>
          <a:prstGeom prst="rect">
            <a:avLst/>
          </a:prstGeom>
        </p:spPr>
      </p:pic>
      <p:pic>
        <p:nvPicPr>
          <p:cNvPr id="1026" name="Picture 2" descr="Image result for global strategy group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59541" y="308116"/>
            <a:ext cx="3645967" cy="686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6500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ontent Placeholder 4"/>
          <p:cNvGraphicFramePr>
            <a:graphicFrameLocks noGrp="1"/>
          </p:cNvGraphicFramePr>
          <p:nvPr>
            <p:ph idx="1"/>
            <p:extLst>
              <p:ext uri="{D42A27DB-BD31-4B8C-83A1-F6EECF244321}">
                <p14:modId xmlns:p14="http://schemas.microsoft.com/office/powerpoint/2010/main" val="651030509"/>
              </p:ext>
            </p:extLst>
          </p:nvPr>
        </p:nvGraphicFramePr>
        <p:xfrm>
          <a:off x="232038" y="1371621"/>
          <a:ext cx="8226162"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63166" y="202621"/>
            <a:ext cx="8417668" cy="792372"/>
          </a:xfrm>
        </p:spPr>
        <p:txBody>
          <a:bodyPr/>
          <a:lstStyle/>
          <a:p>
            <a:r>
              <a:rPr lang="en-US" dirty="0"/>
              <a:t>Candidate Who Favors Progressive Tax Changes Beats a Tax Bill Supporter</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28</a:t>
            </a:fld>
            <a:endParaRPr lang="en-US">
              <a:solidFill>
                <a:srgbClr val="000000">
                  <a:lumMod val="65000"/>
                  <a:lumOff val="35000"/>
                </a:srgbClr>
              </a:solidFill>
            </a:endParaRPr>
          </a:p>
        </p:txBody>
      </p:sp>
      <p:sp>
        <p:nvSpPr>
          <p:cNvPr id="14" name="Rectangle 13"/>
          <p:cNvSpPr/>
          <p:nvPr/>
        </p:nvSpPr>
        <p:spPr>
          <a:xfrm>
            <a:off x="969817" y="909935"/>
            <a:ext cx="6906491" cy="261610"/>
          </a:xfrm>
          <a:prstGeom prst="rect">
            <a:avLst/>
          </a:prstGeom>
        </p:spPr>
        <p:txBody>
          <a:bodyPr wrap="square">
            <a:spAutoFit/>
          </a:bodyPr>
          <a:lstStyle/>
          <a:p>
            <a:r>
              <a:rPr lang="en-US" sz="1100" i="1" dirty="0">
                <a:solidFill>
                  <a:srgbClr val="000000">
                    <a:lumMod val="65000"/>
                    <a:lumOff val="35000"/>
                  </a:srgbClr>
                </a:solidFill>
              </a:rPr>
              <a:t>Preference for position of a member of Congress, based on support for new tax law:</a:t>
            </a:r>
          </a:p>
        </p:txBody>
      </p:sp>
      <p:sp>
        <p:nvSpPr>
          <p:cNvPr id="30" name="TextBox 29"/>
          <p:cNvSpPr txBox="1"/>
          <p:nvPr/>
        </p:nvSpPr>
        <p:spPr>
          <a:xfrm>
            <a:off x="802338" y="3497678"/>
            <a:ext cx="704039" cy="369332"/>
          </a:xfrm>
          <a:prstGeom prst="rect">
            <a:avLst/>
          </a:prstGeom>
          <a:noFill/>
        </p:spPr>
        <p:txBody>
          <a:bodyPr wrap="none" rtlCol="0">
            <a:spAutoFit/>
          </a:bodyPr>
          <a:lstStyle/>
          <a:p>
            <a:r>
              <a:rPr lang="en-US" sz="900" b="1" dirty="0">
                <a:solidFill>
                  <a:srgbClr val="FFFFFF"/>
                </a:solidFill>
              </a:rPr>
              <a:t>Definitely</a:t>
            </a:r>
            <a:br>
              <a:rPr lang="en-US" sz="900" b="1" dirty="0">
                <a:solidFill>
                  <a:srgbClr val="FFFFFF"/>
                </a:solidFill>
              </a:rPr>
            </a:br>
            <a:r>
              <a:rPr lang="en-US" sz="900" b="1" dirty="0">
                <a:solidFill>
                  <a:srgbClr val="FFFFFF"/>
                </a:solidFill>
              </a:rPr>
              <a:t>vote for</a:t>
            </a:r>
          </a:p>
        </p:txBody>
      </p:sp>
      <p:sp>
        <p:nvSpPr>
          <p:cNvPr id="32" name="TextBox 31"/>
          <p:cNvSpPr txBox="1"/>
          <p:nvPr/>
        </p:nvSpPr>
        <p:spPr>
          <a:xfrm>
            <a:off x="837488" y="2724072"/>
            <a:ext cx="639919" cy="230832"/>
          </a:xfrm>
          <a:prstGeom prst="rect">
            <a:avLst/>
          </a:prstGeom>
          <a:noFill/>
        </p:spPr>
        <p:txBody>
          <a:bodyPr wrap="none" rtlCol="0">
            <a:spAutoFit/>
          </a:bodyPr>
          <a:lstStyle/>
          <a:p>
            <a:r>
              <a:rPr lang="en-US" sz="900" dirty="0">
                <a:solidFill>
                  <a:srgbClr val="FFFFFF"/>
                </a:solidFill>
              </a:rPr>
              <a:t>Probably</a:t>
            </a:r>
          </a:p>
        </p:txBody>
      </p:sp>
      <p:sp>
        <p:nvSpPr>
          <p:cNvPr id="34" name="TextBox 33"/>
          <p:cNvSpPr txBox="1"/>
          <p:nvPr/>
        </p:nvSpPr>
        <p:spPr>
          <a:xfrm>
            <a:off x="965483" y="2394886"/>
            <a:ext cx="455574" cy="253916"/>
          </a:xfrm>
          <a:prstGeom prst="rect">
            <a:avLst/>
          </a:prstGeom>
          <a:noFill/>
        </p:spPr>
        <p:txBody>
          <a:bodyPr wrap="none" rtlCol="0">
            <a:spAutoFit/>
          </a:bodyPr>
          <a:lstStyle/>
          <a:p>
            <a:r>
              <a:rPr lang="en-US" sz="1050" b="1" dirty="0">
                <a:solidFill>
                  <a:srgbClr val="000000"/>
                </a:solidFill>
              </a:rPr>
              <a:t>50%</a:t>
            </a:r>
          </a:p>
        </p:txBody>
      </p:sp>
      <p:sp>
        <p:nvSpPr>
          <p:cNvPr id="35" name="TextBox 34"/>
          <p:cNvSpPr txBox="1"/>
          <p:nvPr/>
        </p:nvSpPr>
        <p:spPr>
          <a:xfrm>
            <a:off x="2530911" y="2990535"/>
            <a:ext cx="455574" cy="253916"/>
          </a:xfrm>
          <a:prstGeom prst="rect">
            <a:avLst/>
          </a:prstGeom>
          <a:noFill/>
        </p:spPr>
        <p:txBody>
          <a:bodyPr wrap="none" rtlCol="0">
            <a:spAutoFit/>
          </a:bodyPr>
          <a:lstStyle/>
          <a:p>
            <a:r>
              <a:rPr lang="en-US" sz="1050" b="1" dirty="0">
                <a:solidFill>
                  <a:srgbClr val="000000"/>
                </a:solidFill>
              </a:rPr>
              <a:t>34%</a:t>
            </a:r>
          </a:p>
        </p:txBody>
      </p:sp>
      <p:cxnSp>
        <p:nvCxnSpPr>
          <p:cNvPr id="11" name="Straight Arrow Connector 10"/>
          <p:cNvCxnSpPr>
            <a:stCxn id="35" idx="1"/>
            <a:endCxn id="34" idx="3"/>
          </p:cNvCxnSpPr>
          <p:nvPr/>
        </p:nvCxnSpPr>
        <p:spPr bwMode="auto">
          <a:xfrm flipH="1" flipV="1">
            <a:off x="1421057" y="2521844"/>
            <a:ext cx="1109854" cy="595649"/>
          </a:xfrm>
          <a:prstGeom prst="straightConnector1">
            <a:avLst/>
          </a:prstGeom>
          <a:solidFill>
            <a:schemeClr val="accent1"/>
          </a:solidFill>
          <a:ln w="9525" cap="flat" cmpd="sng" algn="ctr">
            <a:solidFill>
              <a:schemeClr val="accent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1684436" y="2467840"/>
            <a:ext cx="1268296" cy="253916"/>
          </a:xfrm>
          <a:prstGeom prst="rect">
            <a:avLst/>
          </a:prstGeom>
          <a:noFill/>
        </p:spPr>
        <p:txBody>
          <a:bodyPr wrap="none" rtlCol="0">
            <a:spAutoFit/>
          </a:bodyPr>
          <a:lstStyle/>
          <a:p>
            <a:r>
              <a:rPr lang="en-US" sz="1050" b="1" dirty="0">
                <a:solidFill>
                  <a:srgbClr val="1E5EA4"/>
                </a:solidFill>
              </a:rPr>
              <a:t>+16 Progressive</a:t>
            </a:r>
          </a:p>
        </p:txBody>
      </p:sp>
      <p:sp>
        <p:nvSpPr>
          <p:cNvPr id="17" name="TextBox 16"/>
          <p:cNvSpPr txBox="1"/>
          <p:nvPr/>
        </p:nvSpPr>
        <p:spPr>
          <a:xfrm>
            <a:off x="7785745" y="2390896"/>
            <a:ext cx="755335" cy="369332"/>
          </a:xfrm>
          <a:prstGeom prst="rect">
            <a:avLst/>
          </a:prstGeom>
          <a:noFill/>
        </p:spPr>
        <p:txBody>
          <a:bodyPr wrap="none" rtlCol="0">
            <a:spAutoFit/>
          </a:bodyPr>
          <a:lstStyle/>
          <a:p>
            <a:r>
              <a:rPr lang="en-US" sz="900" dirty="0">
                <a:solidFill>
                  <a:srgbClr val="FFFFFF"/>
                </a:solidFill>
              </a:rPr>
              <a:t>Somewhat</a:t>
            </a:r>
            <a:br>
              <a:rPr lang="en-US" sz="900" dirty="0">
                <a:solidFill>
                  <a:srgbClr val="FFFFFF"/>
                </a:solidFill>
              </a:rPr>
            </a:br>
            <a:r>
              <a:rPr lang="en-US" sz="900" dirty="0">
                <a:solidFill>
                  <a:srgbClr val="FFFFFF"/>
                </a:solidFill>
              </a:rPr>
              <a:t>oppose</a:t>
            </a:r>
          </a:p>
        </p:txBody>
      </p:sp>
      <p:sp>
        <p:nvSpPr>
          <p:cNvPr id="19" name="TextBox 18"/>
          <p:cNvSpPr txBox="1"/>
          <p:nvPr/>
        </p:nvSpPr>
        <p:spPr>
          <a:xfrm>
            <a:off x="5702551" y="2535206"/>
            <a:ext cx="455574" cy="253916"/>
          </a:xfrm>
          <a:prstGeom prst="rect">
            <a:avLst/>
          </a:prstGeom>
          <a:noFill/>
        </p:spPr>
        <p:txBody>
          <a:bodyPr wrap="none" rtlCol="0">
            <a:spAutoFit/>
          </a:bodyPr>
          <a:lstStyle/>
          <a:p>
            <a:r>
              <a:rPr lang="en-US" sz="1050" b="1" dirty="0">
                <a:solidFill>
                  <a:srgbClr val="000000"/>
                </a:solidFill>
              </a:rPr>
              <a:t>46%</a:t>
            </a:r>
          </a:p>
        </p:txBody>
      </p:sp>
      <p:sp>
        <p:nvSpPr>
          <p:cNvPr id="20" name="TextBox 19"/>
          <p:cNvSpPr txBox="1"/>
          <p:nvPr/>
        </p:nvSpPr>
        <p:spPr>
          <a:xfrm>
            <a:off x="7294107" y="2972699"/>
            <a:ext cx="455574" cy="253916"/>
          </a:xfrm>
          <a:prstGeom prst="rect">
            <a:avLst/>
          </a:prstGeom>
          <a:noFill/>
        </p:spPr>
        <p:txBody>
          <a:bodyPr wrap="none" rtlCol="0">
            <a:spAutoFit/>
          </a:bodyPr>
          <a:lstStyle/>
          <a:p>
            <a:r>
              <a:rPr lang="en-US" sz="1050" b="1" dirty="0">
                <a:solidFill>
                  <a:srgbClr val="000000"/>
                </a:solidFill>
              </a:rPr>
              <a:t>34%</a:t>
            </a:r>
          </a:p>
        </p:txBody>
      </p:sp>
      <p:sp>
        <p:nvSpPr>
          <p:cNvPr id="24" name="TextBox 23"/>
          <p:cNvSpPr txBox="1"/>
          <p:nvPr/>
        </p:nvSpPr>
        <p:spPr>
          <a:xfrm>
            <a:off x="395970" y="1183906"/>
            <a:ext cx="3590042" cy="723275"/>
          </a:xfrm>
          <a:prstGeom prst="rect">
            <a:avLst/>
          </a:prstGeom>
          <a:noFill/>
        </p:spPr>
        <p:txBody>
          <a:bodyPr wrap="square" rtlCol="0">
            <a:spAutoFit/>
          </a:bodyPr>
          <a:lstStyle/>
          <a:p>
            <a:pPr algn="l">
              <a:spcBef>
                <a:spcPts val="600"/>
              </a:spcBef>
            </a:pPr>
            <a:r>
              <a:rPr lang="en-US" sz="1200" b="1" dirty="0">
                <a:solidFill>
                  <a:srgbClr val="1E5EA4"/>
                </a:solidFill>
              </a:rPr>
              <a:t>Democrat </a:t>
            </a:r>
            <a:r>
              <a:rPr lang="en-US" sz="1200" dirty="0">
                <a:solidFill>
                  <a:srgbClr val="000000">
                    <a:lumMod val="65000"/>
                    <a:lumOff val="35000"/>
                  </a:srgbClr>
                </a:solidFill>
              </a:rPr>
              <a:t>who favors repealing law and </a:t>
            </a:r>
            <a:r>
              <a:rPr lang="en-US" sz="1200" dirty="0">
                <a:solidFill>
                  <a:srgbClr val="1E5EA4"/>
                </a:solidFill>
              </a:rPr>
              <a:t>making wealthy and corporations pay fair share</a:t>
            </a:r>
          </a:p>
          <a:p>
            <a:pPr algn="l">
              <a:spcBef>
                <a:spcPts val="600"/>
              </a:spcBef>
            </a:pPr>
            <a:r>
              <a:rPr lang="en-US" sz="1200" b="1" dirty="0">
                <a:solidFill>
                  <a:srgbClr val="BF1609"/>
                </a:solidFill>
              </a:rPr>
              <a:t>Republican </a:t>
            </a:r>
            <a:r>
              <a:rPr lang="en-US" sz="1200" dirty="0">
                <a:solidFill>
                  <a:srgbClr val="000000">
                    <a:lumMod val="65000"/>
                    <a:lumOff val="35000"/>
                  </a:srgbClr>
                </a:solidFill>
              </a:rPr>
              <a:t>who strongly supports new tax law</a:t>
            </a:r>
          </a:p>
        </p:txBody>
      </p:sp>
      <p:sp>
        <p:nvSpPr>
          <p:cNvPr id="27" name="TextBox 26"/>
          <p:cNvSpPr txBox="1"/>
          <p:nvPr/>
        </p:nvSpPr>
        <p:spPr>
          <a:xfrm>
            <a:off x="5098473" y="1183906"/>
            <a:ext cx="3930698" cy="723275"/>
          </a:xfrm>
          <a:prstGeom prst="rect">
            <a:avLst/>
          </a:prstGeom>
          <a:noFill/>
        </p:spPr>
        <p:txBody>
          <a:bodyPr wrap="square" rtlCol="0">
            <a:spAutoFit/>
          </a:bodyPr>
          <a:lstStyle/>
          <a:p>
            <a:pPr algn="l">
              <a:spcBef>
                <a:spcPts val="600"/>
              </a:spcBef>
            </a:pPr>
            <a:r>
              <a:rPr lang="en-US" sz="1200" b="1" dirty="0">
                <a:solidFill>
                  <a:srgbClr val="1E5EA4"/>
                </a:solidFill>
              </a:rPr>
              <a:t>Democrat </a:t>
            </a:r>
            <a:r>
              <a:rPr lang="en-US" sz="1200" dirty="0">
                <a:solidFill>
                  <a:srgbClr val="000000">
                    <a:lumMod val="65000"/>
                    <a:lumOff val="35000"/>
                  </a:srgbClr>
                </a:solidFill>
              </a:rPr>
              <a:t>who favors repealing tax cut for wealthy and corporations but </a:t>
            </a:r>
            <a:r>
              <a:rPr lang="en-US" sz="1200" dirty="0">
                <a:solidFill>
                  <a:srgbClr val="1E5EA4"/>
                </a:solidFill>
              </a:rPr>
              <a:t>keeping tax cuts for middle class</a:t>
            </a:r>
            <a:r>
              <a:rPr lang="en-US" sz="1200" dirty="0">
                <a:solidFill>
                  <a:srgbClr val="000000">
                    <a:lumMod val="65000"/>
                    <a:lumOff val="35000"/>
                  </a:srgbClr>
                </a:solidFill>
              </a:rPr>
              <a:t> </a:t>
            </a:r>
          </a:p>
          <a:p>
            <a:pPr algn="l">
              <a:spcBef>
                <a:spcPts val="600"/>
              </a:spcBef>
            </a:pPr>
            <a:r>
              <a:rPr lang="en-US" sz="1200" b="1" dirty="0">
                <a:solidFill>
                  <a:srgbClr val="BF1609"/>
                </a:solidFill>
              </a:rPr>
              <a:t>Republican </a:t>
            </a:r>
            <a:r>
              <a:rPr lang="en-US" sz="1200" dirty="0">
                <a:solidFill>
                  <a:srgbClr val="000000">
                    <a:lumMod val="65000"/>
                    <a:lumOff val="35000"/>
                  </a:srgbClr>
                </a:solidFill>
              </a:rPr>
              <a:t>who strongly supports new tax law</a:t>
            </a:r>
          </a:p>
        </p:txBody>
      </p:sp>
      <p:sp>
        <p:nvSpPr>
          <p:cNvPr id="28" name="TextBox 27"/>
          <p:cNvSpPr txBox="1"/>
          <p:nvPr/>
        </p:nvSpPr>
        <p:spPr>
          <a:xfrm>
            <a:off x="2394840" y="3736447"/>
            <a:ext cx="704039" cy="369332"/>
          </a:xfrm>
          <a:prstGeom prst="rect">
            <a:avLst/>
          </a:prstGeom>
          <a:noFill/>
        </p:spPr>
        <p:txBody>
          <a:bodyPr wrap="none" rtlCol="0">
            <a:spAutoFit/>
          </a:bodyPr>
          <a:lstStyle/>
          <a:p>
            <a:r>
              <a:rPr lang="en-US" sz="900" b="1" dirty="0">
                <a:solidFill>
                  <a:srgbClr val="FFFFFF"/>
                </a:solidFill>
              </a:rPr>
              <a:t>Definitely</a:t>
            </a:r>
            <a:br>
              <a:rPr lang="en-US" sz="900" b="1" dirty="0">
                <a:solidFill>
                  <a:srgbClr val="FFFFFF"/>
                </a:solidFill>
              </a:rPr>
            </a:br>
            <a:r>
              <a:rPr lang="en-US" sz="900" b="1" dirty="0">
                <a:solidFill>
                  <a:srgbClr val="FFFFFF"/>
                </a:solidFill>
              </a:rPr>
              <a:t>vote for</a:t>
            </a:r>
          </a:p>
        </p:txBody>
      </p:sp>
      <p:sp>
        <p:nvSpPr>
          <p:cNvPr id="31" name="TextBox 30"/>
          <p:cNvSpPr txBox="1"/>
          <p:nvPr/>
        </p:nvSpPr>
        <p:spPr>
          <a:xfrm>
            <a:off x="2429990" y="3232834"/>
            <a:ext cx="639919" cy="230832"/>
          </a:xfrm>
          <a:prstGeom prst="rect">
            <a:avLst/>
          </a:prstGeom>
          <a:noFill/>
        </p:spPr>
        <p:txBody>
          <a:bodyPr wrap="none" rtlCol="0">
            <a:spAutoFit/>
          </a:bodyPr>
          <a:lstStyle/>
          <a:p>
            <a:r>
              <a:rPr lang="en-US" sz="900" dirty="0">
                <a:solidFill>
                  <a:srgbClr val="FFFFFF"/>
                </a:solidFill>
              </a:rPr>
              <a:t>Probably</a:t>
            </a:r>
          </a:p>
        </p:txBody>
      </p:sp>
      <p:sp>
        <p:nvSpPr>
          <p:cNvPr id="37" name="TextBox 36"/>
          <p:cNvSpPr txBox="1"/>
          <p:nvPr/>
        </p:nvSpPr>
        <p:spPr>
          <a:xfrm>
            <a:off x="5575229" y="3637547"/>
            <a:ext cx="704039" cy="369332"/>
          </a:xfrm>
          <a:prstGeom prst="rect">
            <a:avLst/>
          </a:prstGeom>
          <a:noFill/>
        </p:spPr>
        <p:txBody>
          <a:bodyPr wrap="none" rtlCol="0">
            <a:spAutoFit/>
          </a:bodyPr>
          <a:lstStyle/>
          <a:p>
            <a:r>
              <a:rPr lang="en-US" sz="900" b="1" dirty="0">
                <a:solidFill>
                  <a:srgbClr val="FFFFFF"/>
                </a:solidFill>
              </a:rPr>
              <a:t>Definitely</a:t>
            </a:r>
            <a:br>
              <a:rPr lang="en-US" sz="900" b="1" dirty="0">
                <a:solidFill>
                  <a:srgbClr val="FFFFFF"/>
                </a:solidFill>
              </a:rPr>
            </a:br>
            <a:r>
              <a:rPr lang="en-US" sz="900" b="1" dirty="0">
                <a:solidFill>
                  <a:srgbClr val="FFFFFF"/>
                </a:solidFill>
              </a:rPr>
              <a:t>vote for</a:t>
            </a:r>
          </a:p>
        </p:txBody>
      </p:sp>
      <p:sp>
        <p:nvSpPr>
          <p:cNvPr id="38" name="TextBox 37"/>
          <p:cNvSpPr txBox="1"/>
          <p:nvPr/>
        </p:nvSpPr>
        <p:spPr>
          <a:xfrm>
            <a:off x="5610379" y="2932045"/>
            <a:ext cx="639919" cy="230832"/>
          </a:xfrm>
          <a:prstGeom prst="rect">
            <a:avLst/>
          </a:prstGeom>
          <a:noFill/>
        </p:spPr>
        <p:txBody>
          <a:bodyPr wrap="none" rtlCol="0">
            <a:spAutoFit/>
          </a:bodyPr>
          <a:lstStyle/>
          <a:p>
            <a:r>
              <a:rPr lang="en-US" sz="900" dirty="0">
                <a:solidFill>
                  <a:srgbClr val="FFFFFF"/>
                </a:solidFill>
              </a:rPr>
              <a:t>Probably</a:t>
            </a:r>
          </a:p>
        </p:txBody>
      </p:sp>
      <p:sp>
        <p:nvSpPr>
          <p:cNvPr id="39" name="TextBox 38"/>
          <p:cNvSpPr txBox="1"/>
          <p:nvPr/>
        </p:nvSpPr>
        <p:spPr>
          <a:xfrm>
            <a:off x="7158662" y="3807706"/>
            <a:ext cx="704039" cy="369332"/>
          </a:xfrm>
          <a:prstGeom prst="rect">
            <a:avLst/>
          </a:prstGeom>
          <a:noFill/>
        </p:spPr>
        <p:txBody>
          <a:bodyPr wrap="none" rtlCol="0">
            <a:spAutoFit/>
          </a:bodyPr>
          <a:lstStyle/>
          <a:p>
            <a:r>
              <a:rPr lang="en-US" sz="900" b="1" dirty="0">
                <a:solidFill>
                  <a:srgbClr val="FFFFFF"/>
                </a:solidFill>
              </a:rPr>
              <a:t>Definitely</a:t>
            </a:r>
            <a:br>
              <a:rPr lang="en-US" sz="900" b="1" dirty="0">
                <a:solidFill>
                  <a:srgbClr val="FFFFFF"/>
                </a:solidFill>
              </a:rPr>
            </a:br>
            <a:r>
              <a:rPr lang="en-US" sz="900" b="1" dirty="0">
                <a:solidFill>
                  <a:srgbClr val="FFFFFF"/>
                </a:solidFill>
              </a:rPr>
              <a:t>vote for</a:t>
            </a:r>
          </a:p>
        </p:txBody>
      </p:sp>
      <p:sp>
        <p:nvSpPr>
          <p:cNvPr id="40" name="TextBox 39"/>
          <p:cNvSpPr txBox="1"/>
          <p:nvPr/>
        </p:nvSpPr>
        <p:spPr>
          <a:xfrm>
            <a:off x="7193812" y="3331581"/>
            <a:ext cx="639919" cy="230832"/>
          </a:xfrm>
          <a:prstGeom prst="rect">
            <a:avLst/>
          </a:prstGeom>
          <a:noFill/>
        </p:spPr>
        <p:txBody>
          <a:bodyPr wrap="none" rtlCol="0">
            <a:spAutoFit/>
          </a:bodyPr>
          <a:lstStyle/>
          <a:p>
            <a:r>
              <a:rPr lang="en-US" sz="900" dirty="0">
                <a:solidFill>
                  <a:srgbClr val="FFFFFF"/>
                </a:solidFill>
              </a:rPr>
              <a:t>Probably</a:t>
            </a:r>
          </a:p>
        </p:txBody>
      </p:sp>
      <p:sp>
        <p:nvSpPr>
          <p:cNvPr id="42" name="TextBox 41"/>
          <p:cNvSpPr txBox="1"/>
          <p:nvPr/>
        </p:nvSpPr>
        <p:spPr>
          <a:xfrm>
            <a:off x="6363751" y="2533447"/>
            <a:ext cx="1223412" cy="253916"/>
          </a:xfrm>
          <a:prstGeom prst="rect">
            <a:avLst/>
          </a:prstGeom>
          <a:noFill/>
        </p:spPr>
        <p:txBody>
          <a:bodyPr wrap="none" rtlCol="0">
            <a:spAutoFit/>
          </a:bodyPr>
          <a:lstStyle/>
          <a:p>
            <a:r>
              <a:rPr lang="en-US" sz="1050" b="1" dirty="0">
                <a:solidFill>
                  <a:srgbClr val="1E5EA4"/>
                </a:solidFill>
              </a:rPr>
              <a:t>+12 Progressive</a:t>
            </a:r>
          </a:p>
        </p:txBody>
      </p:sp>
    </p:spTree>
    <p:extLst>
      <p:ext uri="{BB962C8B-B14F-4D97-AF65-F5344CB8AC3E}">
        <p14:creationId xmlns:p14="http://schemas.microsoft.com/office/powerpoint/2010/main" val="2089187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054" y="1469"/>
            <a:ext cx="7700857" cy="778489"/>
          </a:xfrm>
        </p:spPr>
        <p:txBody>
          <a:bodyPr/>
          <a:lstStyle/>
          <a:p>
            <a:r>
              <a:rPr lang="en-US" dirty="0"/>
              <a:t>Strong Support for Changing Tax Bill</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89847654"/>
              </p:ext>
            </p:extLst>
          </p:nvPr>
        </p:nvGraphicFramePr>
        <p:xfrm>
          <a:off x="1081799" y="720436"/>
          <a:ext cx="8173038" cy="408016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29</a:t>
            </a:fld>
            <a:endParaRPr lang="en-US"/>
          </a:p>
        </p:txBody>
      </p:sp>
      <p:sp>
        <p:nvSpPr>
          <p:cNvPr id="8" name="TextBox 7"/>
          <p:cNvSpPr txBox="1"/>
          <p:nvPr/>
        </p:nvSpPr>
        <p:spPr>
          <a:xfrm>
            <a:off x="90922" y="1176140"/>
            <a:ext cx="2438400" cy="3580467"/>
          </a:xfrm>
          <a:prstGeom prst="rect">
            <a:avLst/>
          </a:prstGeom>
          <a:noFill/>
        </p:spPr>
        <p:txBody>
          <a:bodyPr wrap="square" rtlCol="0">
            <a:spAutoFit/>
          </a:bodyPr>
          <a:lstStyle/>
          <a:p>
            <a:pPr algn="r">
              <a:lnSpc>
                <a:spcPts val="1000"/>
              </a:lnSpc>
              <a:spcBef>
                <a:spcPts val="2200"/>
              </a:spcBef>
            </a:pPr>
            <a:r>
              <a:rPr lang="en-US" sz="1000" dirty="0"/>
              <a:t>Make sure investors taxed at rate at least as high as workers’ wages</a:t>
            </a:r>
          </a:p>
          <a:p>
            <a:pPr algn="r">
              <a:lnSpc>
                <a:spcPts val="1000"/>
              </a:lnSpc>
              <a:spcBef>
                <a:spcPts val="2200"/>
              </a:spcBef>
            </a:pPr>
            <a:r>
              <a:rPr lang="en-US" sz="1000" dirty="0"/>
              <a:t>End tax breaks for corporations that outsource jobs, shift profits offshore</a:t>
            </a:r>
          </a:p>
          <a:p>
            <a:pPr algn="r">
              <a:lnSpc>
                <a:spcPts val="1000"/>
              </a:lnSpc>
              <a:spcBef>
                <a:spcPts val="2200"/>
              </a:spcBef>
            </a:pPr>
            <a:r>
              <a:rPr lang="en-US" sz="1000" dirty="0"/>
              <a:t>Close loophole for wealthy business owners like Trump, fund infrastructure</a:t>
            </a:r>
          </a:p>
          <a:p>
            <a:pPr algn="r">
              <a:lnSpc>
                <a:spcPts val="1000"/>
              </a:lnSpc>
              <a:spcBef>
                <a:spcPts val="2200"/>
              </a:spcBef>
            </a:pPr>
            <a:r>
              <a:rPr lang="en-US" sz="1000" dirty="0"/>
              <a:t>Repeal tax cuts for wealthy/corpora- </a:t>
            </a:r>
            <a:br>
              <a:rPr lang="en-US" sz="1000" dirty="0"/>
            </a:br>
            <a:r>
              <a:rPr lang="en-US" sz="1000" dirty="0" err="1"/>
              <a:t>tions</a:t>
            </a:r>
            <a:r>
              <a:rPr lang="en-US" sz="1000" dirty="0"/>
              <a:t>, keep cuts for middle class</a:t>
            </a:r>
          </a:p>
          <a:p>
            <a:pPr algn="r">
              <a:lnSpc>
                <a:spcPts val="1000"/>
              </a:lnSpc>
              <a:spcBef>
                <a:spcPts val="2200"/>
              </a:spcBef>
            </a:pPr>
            <a:r>
              <a:rPr lang="en-US" sz="1000" dirty="0"/>
              <a:t>Repeal new law, pass tax reform that makes rich/corporations pay fair share</a:t>
            </a:r>
          </a:p>
          <a:p>
            <a:pPr algn="r">
              <a:lnSpc>
                <a:spcPts val="1000"/>
              </a:lnSpc>
              <a:spcBef>
                <a:spcPts val="2200"/>
              </a:spcBef>
            </a:pPr>
            <a:r>
              <a:rPr lang="en-US" sz="1000" dirty="0"/>
              <a:t>Scale back tax cut for corporations, </a:t>
            </a:r>
            <a:br>
              <a:rPr lang="en-US" sz="1000" dirty="0"/>
            </a:br>
            <a:r>
              <a:rPr lang="en-US" sz="1000" dirty="0"/>
              <a:t>use revenue for infrastructure</a:t>
            </a:r>
          </a:p>
          <a:p>
            <a:pPr algn="r">
              <a:lnSpc>
                <a:spcPts val="1000"/>
              </a:lnSpc>
              <a:spcBef>
                <a:spcPts val="2200"/>
              </a:spcBef>
            </a:pPr>
            <a:r>
              <a:rPr lang="en-US" sz="1000" dirty="0"/>
              <a:t>Repeal new tax law and </a:t>
            </a:r>
            <a:br>
              <a:rPr lang="en-US" sz="1000" dirty="0"/>
            </a:br>
            <a:r>
              <a:rPr lang="en-US" sz="1000" dirty="0"/>
              <a:t>start over on tax reform</a:t>
            </a:r>
          </a:p>
        </p:txBody>
      </p:sp>
      <p:cxnSp>
        <p:nvCxnSpPr>
          <p:cNvPr id="10" name="Straight Connector 9"/>
          <p:cNvCxnSpPr/>
          <p:nvPr/>
        </p:nvCxnSpPr>
        <p:spPr bwMode="auto">
          <a:xfrm>
            <a:off x="4461564" y="1110343"/>
            <a:ext cx="0" cy="3690255"/>
          </a:xfrm>
          <a:prstGeom prst="line">
            <a:avLst/>
          </a:prstGeom>
          <a:solidFill>
            <a:schemeClr val="accent1"/>
          </a:solidFill>
          <a:ln w="9525" cap="flat" cmpd="sng" algn="ctr">
            <a:solidFill>
              <a:schemeClr val="tx1">
                <a:lumMod val="65000"/>
                <a:lumOff val="3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p:cNvSpPr txBox="1"/>
          <p:nvPr/>
        </p:nvSpPr>
        <p:spPr>
          <a:xfrm>
            <a:off x="4432036" y="1273117"/>
            <a:ext cx="518091" cy="3416320"/>
          </a:xfrm>
          <a:prstGeom prst="rect">
            <a:avLst/>
          </a:prstGeom>
          <a:noFill/>
        </p:spPr>
        <p:txBody>
          <a:bodyPr wrap="none" rtlCol="0">
            <a:spAutoFit/>
          </a:bodyPr>
          <a:lstStyle/>
          <a:p>
            <a:pPr algn="l">
              <a:spcBef>
                <a:spcPts val="3200"/>
              </a:spcBef>
            </a:pPr>
            <a:r>
              <a:rPr lang="en-US" sz="800" b="1" dirty="0">
                <a:solidFill>
                  <a:schemeClr val="bg1"/>
                </a:solidFill>
              </a:rPr>
              <a:t>+59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+57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+51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+39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+29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+35  </a:t>
            </a:r>
            <a:r>
              <a:rPr lang="en-US" sz="800" b="1" dirty="0">
                <a:solidFill>
                  <a:schemeClr val="bg1"/>
                </a:solidFill>
                <a:sym typeface="Wingdings"/>
              </a:rPr>
              <a:t></a:t>
            </a:r>
            <a:endParaRPr lang="en-US" sz="800" b="1" dirty="0">
              <a:solidFill>
                <a:schemeClr val="bg1"/>
              </a:solidFill>
            </a:endParaRPr>
          </a:p>
          <a:p>
            <a:pPr algn="l">
              <a:spcBef>
                <a:spcPts val="3200"/>
              </a:spcBef>
            </a:pPr>
            <a:r>
              <a:rPr lang="en-US" sz="800" b="1" dirty="0">
                <a:solidFill>
                  <a:schemeClr val="bg1"/>
                </a:solidFill>
              </a:rPr>
              <a:t>+10  </a:t>
            </a:r>
            <a:r>
              <a:rPr lang="en-US" sz="800" b="1" dirty="0">
                <a:solidFill>
                  <a:schemeClr val="bg1"/>
                </a:solidFill>
                <a:sym typeface="Wingdings"/>
              </a:rPr>
              <a:t></a:t>
            </a:r>
            <a:endParaRPr lang="en-US" sz="800" b="1" dirty="0">
              <a:solidFill>
                <a:schemeClr val="bg1"/>
              </a:solidFill>
            </a:endParaRPr>
          </a:p>
        </p:txBody>
      </p:sp>
    </p:spTree>
    <p:extLst>
      <p:ext uri="{BB962C8B-B14F-4D97-AF65-F5344CB8AC3E}">
        <p14:creationId xmlns:p14="http://schemas.microsoft.com/office/powerpoint/2010/main" val="241182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75870"/>
            <a:ext cx="8417668" cy="792372"/>
          </a:xfrm>
        </p:spPr>
        <p:txBody>
          <a:bodyPr/>
          <a:lstStyle/>
          <a:p>
            <a:r>
              <a:rPr lang="en-US" dirty="0"/>
              <a:t>Broad Economic Satisfaction</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3</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207247662"/>
              </p:ext>
            </p:extLst>
          </p:nvPr>
        </p:nvGraphicFramePr>
        <p:xfrm>
          <a:off x="5957452" y="1356267"/>
          <a:ext cx="2194560" cy="3185160"/>
        </p:xfrm>
        <a:graphic>
          <a:graphicData uri="http://schemas.openxmlformats.org/drawingml/2006/table">
            <a:tbl>
              <a:tblPr firstRow="1" bandRow="1">
                <a:tableStyleId>{5C22544A-7EE6-4342-B048-85BDC9FD1C3A}</a:tableStyleId>
              </a:tblPr>
              <a:tblGrid>
                <a:gridCol w="155448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tblGrid>
              <a:tr h="182880">
                <a:tc gridSpan="2">
                  <a:txBody>
                    <a:bodyPr/>
                    <a:lstStyle/>
                    <a:p>
                      <a:pPr algn="ctr"/>
                      <a:r>
                        <a:rPr lang="en-US" sz="900" dirty="0">
                          <a:solidFill>
                            <a:schemeClr val="bg1"/>
                          </a:solidFill>
                        </a:rPr>
                        <a:t>Very/somewhat satisfied</a:t>
                      </a: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38100" cmpd="sng">
                      <a:noFill/>
                    </a:lnB>
                    <a:lnTlToBr w="12700" cmpd="sng">
                      <a:noFill/>
                      <a:prstDash val="solid"/>
                    </a:lnTlToBr>
                    <a:lnBlToTr w="12700" cmpd="sng">
                      <a:noFill/>
                      <a:prstDash val="solid"/>
                    </a:lnBlToTr>
                    <a:gradFill flip="none" rotWithShape="1">
                      <a:gsLst>
                        <a:gs pos="0">
                          <a:schemeClr val="accent2"/>
                        </a:gs>
                        <a:gs pos="100000">
                          <a:schemeClr val="accent1"/>
                        </a:gs>
                      </a:gsLst>
                      <a:lin ang="2700000" scaled="1"/>
                      <a:tileRect/>
                    </a:gradFill>
                  </a:tcPr>
                </a:tc>
                <a:tc hMerge="1">
                  <a:txBody>
                    <a:bodyPr/>
                    <a:lstStyle/>
                    <a:p>
                      <a:endParaRPr lang="en-US" sz="900" dirty="0">
                        <a:solidFill>
                          <a:schemeClr val="tx1">
                            <a:lumMod val="65000"/>
                            <a:lumOff val="35000"/>
                          </a:schemeClr>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82880">
                <a:tc>
                  <a:txBody>
                    <a:bodyPr/>
                    <a:lstStyle/>
                    <a:p>
                      <a:r>
                        <a:rPr lang="en-US" sz="900" dirty="0">
                          <a:solidFill>
                            <a:schemeClr val="tx1"/>
                          </a:solidFill>
                        </a:rPr>
                        <a:t>Democrats</a:t>
                      </a:r>
                    </a:p>
                  </a:txBody>
                  <a:tcPr anchor="ctr">
                    <a:lnL w="6350" cap="flat" cmpd="sng" algn="ctr">
                      <a:solidFill>
                        <a:schemeClr val="accent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44%</a:t>
                      </a:r>
                    </a:p>
                  </a:txBody>
                  <a:tcPr anchor="ctr">
                    <a:lnL w="12700" cmpd="sng">
                      <a:noFill/>
                    </a:lnL>
                    <a:lnR w="6350" cap="flat" cmpd="sng" algn="ctr">
                      <a:solidFill>
                        <a:schemeClr val="accent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182880">
                <a:tc>
                  <a:txBody>
                    <a:bodyPr/>
                    <a:lstStyle/>
                    <a:p>
                      <a:r>
                        <a:rPr lang="en-US" sz="900" dirty="0">
                          <a:solidFill>
                            <a:schemeClr val="tx1"/>
                          </a:solidFill>
                        </a:rPr>
                        <a:t>Independents</a:t>
                      </a:r>
                    </a:p>
                  </a:txBody>
                  <a:tcPr anchor="ctr">
                    <a:lnL w="6350" cap="flat" cmpd="sng" algn="ctr">
                      <a:solidFill>
                        <a:schemeClr val="accent1"/>
                      </a:solid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64%</a:t>
                      </a:r>
                    </a:p>
                  </a:txBody>
                  <a:tcPr anchor="ctr">
                    <a:lnL w="12700" cmpd="sng">
                      <a:noFill/>
                    </a:lnL>
                    <a:lnR w="6350" cap="flat" cmpd="sng" algn="ctr">
                      <a:solidFill>
                        <a:schemeClr val="accent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82880">
                <a:tc>
                  <a:txBody>
                    <a:bodyPr/>
                    <a:lstStyle/>
                    <a:p>
                      <a:r>
                        <a:rPr lang="en-US" sz="900" dirty="0">
                          <a:solidFill>
                            <a:schemeClr val="tx1"/>
                          </a:solidFill>
                        </a:rPr>
                        <a:t>Republicans</a:t>
                      </a:r>
                    </a:p>
                  </a:txBody>
                  <a:tcPr anchor="ctr">
                    <a:lnL w="6350" cap="flat" cmpd="sng" algn="ctr">
                      <a:solidFill>
                        <a:schemeClr val="accent1"/>
                      </a:solidFill>
                      <a:prstDash val="solid"/>
                      <a:round/>
                      <a:headEnd type="none" w="med" len="med"/>
                      <a:tailEnd type="none" w="med" len="med"/>
                    </a:lnL>
                    <a:lnR w="12700" cmpd="sng">
                      <a:noFill/>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rPr>
                        <a:t>87%</a:t>
                      </a:r>
                    </a:p>
                  </a:txBody>
                  <a:tcPr anchor="ctr">
                    <a:lnL w="12700" cmpd="sng">
                      <a:noFill/>
                    </a:lnL>
                    <a:lnR w="6350" cap="flat" cmpd="sng" algn="ctr">
                      <a:solidFill>
                        <a:schemeClr val="accent1"/>
                      </a:solidFill>
                      <a:prstDash val="solid"/>
                      <a:round/>
                      <a:headEnd type="none" w="med" len="med"/>
                      <a:tailEnd type="none" w="med" len="med"/>
                    </a:lnR>
                    <a:lnT w="381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182880">
                <a:tc>
                  <a:txBody>
                    <a:bodyPr/>
                    <a:lstStyle/>
                    <a:p>
                      <a:r>
                        <a:rPr lang="en-US" sz="900" dirty="0">
                          <a:solidFill>
                            <a:schemeClr val="tx1"/>
                          </a:solidFill>
                        </a:rPr>
                        <a:t>Income under $50K*</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56%</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182880">
                <a:tc>
                  <a:txBody>
                    <a:bodyPr/>
                    <a:lstStyle/>
                    <a:p>
                      <a:r>
                        <a:rPr lang="en-US" sz="900" baseline="0" dirty="0">
                          <a:solidFill>
                            <a:schemeClr val="tx1"/>
                          </a:solidFill>
                        </a:rPr>
                        <a:t>Income $50K to $100K*</a:t>
                      </a:r>
                      <a:endParaRPr lang="en-US" sz="900" dirty="0">
                        <a:solidFill>
                          <a:schemeClr val="tx1"/>
                        </a:solidFill>
                      </a:endParaRPr>
                    </a:p>
                  </a:txBody>
                  <a:tcPr anchor="ctr">
                    <a:lnL w="6350" cap="flat" cmpd="sng" algn="ctr">
                      <a:solidFill>
                        <a:schemeClr val="accent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61%</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82880">
                <a:tc>
                  <a:txBody>
                    <a:bodyPr/>
                    <a:lstStyle/>
                    <a:p>
                      <a:r>
                        <a:rPr lang="en-US" sz="900" baseline="0" dirty="0">
                          <a:solidFill>
                            <a:schemeClr val="tx1"/>
                          </a:solidFill>
                        </a:rPr>
                        <a:t>Income over $100K*</a:t>
                      </a:r>
                      <a:endParaRPr lang="en-US" sz="900" dirty="0">
                        <a:solidFill>
                          <a:schemeClr val="tx1"/>
                        </a:solidFill>
                      </a:endParaRPr>
                    </a:p>
                  </a:txBody>
                  <a:tcPr anchor="ctr">
                    <a:lnL w="6350" cap="flat" cmpd="sng" algn="ctr">
                      <a:solidFill>
                        <a:schemeClr val="accent1"/>
                      </a:solidFill>
                      <a:prstDash val="solid"/>
                      <a:round/>
                      <a:headEnd type="none" w="med" len="med"/>
                      <a:tailEnd type="none" w="med" len="med"/>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rPr>
                        <a:t>68%</a:t>
                      </a:r>
                    </a:p>
                  </a:txBody>
                  <a:tcPr anchor="ctr">
                    <a:lnL w="12700" cmpd="sng">
                      <a:noFill/>
                    </a:lnL>
                    <a:lnR w="6350" cap="flat" cmpd="sng" algn="ctr">
                      <a:solidFill>
                        <a:schemeClr val="accent1"/>
                      </a:solidFill>
                      <a:prstDash val="solid"/>
                      <a:round/>
                      <a:headEnd type="none" w="med" len="med"/>
                      <a:tailEnd type="none" w="med" len="med"/>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182880">
                <a:tc>
                  <a:txBody>
                    <a:bodyPr/>
                    <a:lstStyle/>
                    <a:p>
                      <a:r>
                        <a:rPr lang="en-US" sz="900" dirty="0">
                          <a:solidFill>
                            <a:schemeClr val="tx1"/>
                          </a:solidFill>
                        </a:rPr>
                        <a:t>Northeast</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57%</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182880">
                <a:tc>
                  <a:txBody>
                    <a:bodyPr/>
                    <a:lstStyle/>
                    <a:p>
                      <a:r>
                        <a:rPr lang="en-US" sz="900" dirty="0">
                          <a:solidFill>
                            <a:schemeClr val="tx1"/>
                          </a:solidFill>
                        </a:rPr>
                        <a:t>South</a:t>
                      </a:r>
                    </a:p>
                  </a:txBody>
                  <a:tcPr anchor="ctr">
                    <a:lnL w="6350" cap="flat" cmpd="sng" algn="ctr">
                      <a:solidFill>
                        <a:schemeClr val="accent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70%</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182880">
                <a:tc>
                  <a:txBody>
                    <a:bodyPr/>
                    <a:lstStyle/>
                    <a:p>
                      <a:r>
                        <a:rPr lang="en-US" sz="900" dirty="0">
                          <a:solidFill>
                            <a:schemeClr val="tx1"/>
                          </a:solidFill>
                        </a:rPr>
                        <a:t>Midwest</a:t>
                      </a:r>
                    </a:p>
                  </a:txBody>
                  <a:tcPr anchor="ctr">
                    <a:lnL w="6350" cap="flat" cmpd="sng" algn="ctr">
                      <a:solidFill>
                        <a:schemeClr val="accent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65%</a:t>
                      </a:r>
                    </a:p>
                  </a:txBody>
                  <a:tcPr anchor="ctr">
                    <a:lnL w="12700" cmpd="sng">
                      <a:noFill/>
                    </a:lnL>
                    <a:lnR w="6350" cap="flat" cmpd="sng" algn="ctr">
                      <a:solidFill>
                        <a:schemeClr val="accent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182880">
                <a:tc>
                  <a:txBody>
                    <a:bodyPr/>
                    <a:lstStyle/>
                    <a:p>
                      <a:r>
                        <a:rPr lang="en-US" sz="900" dirty="0">
                          <a:solidFill>
                            <a:schemeClr val="tx1"/>
                          </a:solidFill>
                        </a:rPr>
                        <a:t>West</a:t>
                      </a:r>
                    </a:p>
                  </a:txBody>
                  <a:tcPr anchor="ctr">
                    <a:lnL w="6350" cap="flat" cmpd="sng" algn="ctr">
                      <a:solidFill>
                        <a:schemeClr val="accent1"/>
                      </a:solidFill>
                      <a:prstDash val="solid"/>
                      <a:round/>
                      <a:headEnd type="none" w="med" len="med"/>
                      <a:tailEnd type="none" w="med" len="med"/>
                    </a:lnL>
                    <a:lnR w="12700" cmpd="sng">
                      <a:noFill/>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rPr>
                        <a:t>53%</a:t>
                      </a:r>
                    </a:p>
                  </a:txBody>
                  <a:tcPr anchor="ctr">
                    <a:lnL w="12700" cmpd="sng">
                      <a:noFill/>
                    </a:lnL>
                    <a:lnR w="6350" cap="flat" cmpd="sng" algn="ctr">
                      <a:solidFill>
                        <a:schemeClr val="accent1"/>
                      </a:solidFill>
                      <a:prstDash val="solid"/>
                      <a:round/>
                      <a:headEnd type="none" w="med" len="med"/>
                      <a:tailEnd type="none" w="med" len="med"/>
                    </a:lnR>
                    <a:lnT w="12700" cmpd="sng">
                      <a:noFill/>
                    </a:lnT>
                    <a:lnB w="635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182880">
                <a:tc>
                  <a:txBody>
                    <a:bodyPr/>
                    <a:lstStyle/>
                    <a:p>
                      <a:r>
                        <a:rPr lang="en-US" sz="900" dirty="0">
                          <a:solidFill>
                            <a:schemeClr val="tx1"/>
                          </a:solidFill>
                        </a:rPr>
                        <a:t>Men</a:t>
                      </a:r>
                    </a:p>
                  </a:txBody>
                  <a:tcPr anchor="ctr">
                    <a:lnL w="6350" cap="flat" cmpd="sng" algn="ctr">
                      <a:solidFill>
                        <a:schemeClr val="accent1"/>
                      </a:solidFill>
                      <a:prstDash val="solid"/>
                      <a:round/>
                      <a:headEnd type="none" w="med" len="med"/>
                      <a:tailEnd type="none" w="med" len="med"/>
                    </a:lnL>
                    <a:lnR w="12700" cmpd="sng">
                      <a:noFill/>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900" dirty="0">
                          <a:solidFill>
                            <a:schemeClr val="tx1"/>
                          </a:solidFill>
                        </a:rPr>
                        <a:t>75%</a:t>
                      </a:r>
                    </a:p>
                  </a:txBody>
                  <a:tcPr anchor="ctr">
                    <a:lnL w="12700" cmpd="sng">
                      <a:noFill/>
                    </a:lnL>
                    <a:lnR w="6350" cap="flat" cmpd="sng" algn="ctr">
                      <a:solidFill>
                        <a:schemeClr val="accent1"/>
                      </a:solidFill>
                      <a:prstDash val="solid"/>
                      <a:round/>
                      <a:headEnd type="none" w="med" len="med"/>
                      <a:tailEnd type="none" w="med" len="med"/>
                    </a:lnR>
                    <a:lnT w="6350" cap="flat" cmpd="sng" algn="ctr">
                      <a:solidFill>
                        <a:schemeClr val="accent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182880">
                <a:tc>
                  <a:txBody>
                    <a:bodyPr/>
                    <a:lstStyle/>
                    <a:p>
                      <a:r>
                        <a:rPr lang="en-US" sz="900" dirty="0">
                          <a:solidFill>
                            <a:schemeClr val="tx1"/>
                          </a:solidFill>
                        </a:rPr>
                        <a:t>Women</a:t>
                      </a:r>
                    </a:p>
                  </a:txBody>
                  <a:tcPr anchor="ctr">
                    <a:lnL w="6350" cap="flat" cmpd="sng" algn="ctr">
                      <a:solidFill>
                        <a:schemeClr val="accent1"/>
                      </a:solidFill>
                      <a:prstDash val="solid"/>
                      <a:round/>
                      <a:headEnd type="none" w="med" len="med"/>
                      <a:tailEnd type="none" w="med" len="med"/>
                    </a:lnL>
                    <a:lnR w="12700" cmpd="sng">
                      <a:noFill/>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900" dirty="0">
                          <a:solidFill>
                            <a:schemeClr val="tx1"/>
                          </a:solidFill>
                        </a:rPr>
                        <a:t>56%</a:t>
                      </a:r>
                    </a:p>
                  </a:txBody>
                  <a:tcPr anchor="ctr">
                    <a:lnL w="12700" cmpd="sng">
                      <a:noFill/>
                    </a:lnL>
                    <a:lnR w="6350" cap="flat" cmpd="sng" algn="ctr">
                      <a:solidFill>
                        <a:schemeClr val="accent1"/>
                      </a:solidFill>
                      <a:prstDash val="solid"/>
                      <a:round/>
                      <a:headEnd type="none" w="med" len="med"/>
                      <a:tailEnd type="none" w="med" len="med"/>
                    </a:lnR>
                    <a:lnT w="12700" cmpd="sng">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182880">
                <a:tc gridSpan="2">
                  <a:txBody>
                    <a:bodyPr/>
                    <a:lstStyle/>
                    <a:p>
                      <a:r>
                        <a:rPr lang="en-US" sz="800" dirty="0">
                          <a:solidFill>
                            <a:schemeClr val="tx1"/>
                          </a:solidFill>
                        </a:rPr>
                        <a:t>* Non-retired income (age</a:t>
                      </a:r>
                      <a:r>
                        <a:rPr lang="en-US" sz="800" baseline="0" dirty="0">
                          <a:solidFill>
                            <a:schemeClr val="tx1"/>
                          </a:solidFill>
                        </a:rPr>
                        <a:t> 18 to 64)</a:t>
                      </a:r>
                      <a:endParaRPr lang="en-US" sz="800" dirty="0">
                        <a:solidFill>
                          <a:schemeClr val="tx1"/>
                        </a:solidFill>
                      </a:endParaRPr>
                    </a:p>
                  </a:txBody>
                  <a:tcPr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US" sz="800" dirty="0">
                        <a:solidFill>
                          <a:schemeClr val="tx1">
                            <a:lumMod val="65000"/>
                            <a:lumOff val="35000"/>
                          </a:schemeClr>
                        </a:solidFill>
                      </a:endParaRPr>
                    </a:p>
                  </a:txBody>
                  <a:tcPr anchor="ctr">
                    <a:lnL w="12700" cmpd="sng">
                      <a:noFill/>
                    </a:lnL>
                    <a:lnR w="6350" cap="flat" cmpd="sng" algn="ctr">
                      <a:solidFill>
                        <a:schemeClr val="accent1"/>
                      </a:solidFill>
                      <a:prstDash val="solid"/>
                      <a:round/>
                      <a:headEnd type="none" w="med" len="med"/>
                      <a:tailEnd type="none" w="med" len="med"/>
                    </a:lnR>
                    <a:lnT w="12700" cmpd="sng">
                      <a:noFill/>
                    </a:lnT>
                    <a:lnB w="635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bl>
          </a:graphicData>
        </a:graphic>
      </p:graphicFrame>
      <p:sp>
        <p:nvSpPr>
          <p:cNvPr id="14" name="Rectangle 13"/>
          <p:cNvSpPr/>
          <p:nvPr/>
        </p:nvSpPr>
        <p:spPr>
          <a:xfrm>
            <a:off x="969817" y="790908"/>
            <a:ext cx="6906491" cy="261610"/>
          </a:xfrm>
          <a:prstGeom prst="rect">
            <a:avLst/>
          </a:prstGeom>
        </p:spPr>
        <p:txBody>
          <a:bodyPr wrap="square">
            <a:spAutoFit/>
          </a:bodyPr>
          <a:lstStyle/>
          <a:p>
            <a:r>
              <a:rPr lang="en-US" sz="1100" i="1" dirty="0">
                <a:solidFill>
                  <a:schemeClr val="tx1">
                    <a:lumMod val="65000"/>
                    <a:lumOff val="35000"/>
                  </a:schemeClr>
                </a:solidFill>
              </a:rPr>
              <a:t>How satisfied are you with the state of the economy today? </a:t>
            </a:r>
          </a:p>
        </p:txBody>
      </p:sp>
      <p:graphicFrame>
        <p:nvGraphicFramePr>
          <p:cNvPr id="17" name="Content Placeholder 4"/>
          <p:cNvGraphicFramePr>
            <a:graphicFrameLocks noGrp="1"/>
          </p:cNvGraphicFramePr>
          <p:nvPr>
            <p:ph idx="1"/>
            <p:extLst>
              <p:ext uri="{D42A27DB-BD31-4B8C-83A1-F6EECF244321}">
                <p14:modId xmlns:p14="http://schemas.microsoft.com/office/powerpoint/2010/main" val="967927743"/>
              </p:ext>
            </p:extLst>
          </p:nvPr>
        </p:nvGraphicFramePr>
        <p:xfrm>
          <a:off x="1268819" y="1314450"/>
          <a:ext cx="4002809"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18" name="TextBox 17"/>
          <p:cNvSpPr txBox="1"/>
          <p:nvPr/>
        </p:nvSpPr>
        <p:spPr>
          <a:xfrm>
            <a:off x="1876264" y="3945605"/>
            <a:ext cx="934872" cy="230832"/>
          </a:xfrm>
          <a:prstGeom prst="rect">
            <a:avLst/>
          </a:prstGeom>
          <a:noFill/>
        </p:spPr>
        <p:txBody>
          <a:bodyPr wrap="none" rtlCol="0">
            <a:spAutoFit/>
          </a:bodyPr>
          <a:lstStyle/>
          <a:p>
            <a:r>
              <a:rPr lang="en-US" sz="900" b="1" dirty="0">
                <a:solidFill>
                  <a:schemeClr val="bg1"/>
                </a:solidFill>
              </a:rPr>
              <a:t>Very satisfied</a:t>
            </a:r>
          </a:p>
        </p:txBody>
      </p:sp>
      <p:sp>
        <p:nvSpPr>
          <p:cNvPr id="19" name="TextBox 18"/>
          <p:cNvSpPr txBox="1"/>
          <p:nvPr/>
        </p:nvSpPr>
        <p:spPr>
          <a:xfrm>
            <a:off x="3742907" y="4045525"/>
            <a:ext cx="928460" cy="230832"/>
          </a:xfrm>
          <a:prstGeom prst="rect">
            <a:avLst/>
          </a:prstGeom>
          <a:noFill/>
        </p:spPr>
        <p:txBody>
          <a:bodyPr wrap="none" rtlCol="0">
            <a:spAutoFit/>
          </a:bodyPr>
          <a:lstStyle/>
          <a:p>
            <a:r>
              <a:rPr lang="en-US" sz="900" b="1" dirty="0">
                <a:solidFill>
                  <a:schemeClr val="bg1"/>
                </a:solidFill>
              </a:rPr>
              <a:t>Very dissatis.</a:t>
            </a:r>
          </a:p>
        </p:txBody>
      </p:sp>
      <p:sp>
        <p:nvSpPr>
          <p:cNvPr id="20" name="TextBox 19"/>
          <p:cNvSpPr txBox="1"/>
          <p:nvPr/>
        </p:nvSpPr>
        <p:spPr>
          <a:xfrm>
            <a:off x="1965795" y="2655846"/>
            <a:ext cx="729687" cy="369332"/>
          </a:xfrm>
          <a:prstGeom prst="rect">
            <a:avLst/>
          </a:prstGeom>
          <a:noFill/>
        </p:spPr>
        <p:txBody>
          <a:bodyPr wrap="none" rtlCol="0">
            <a:spAutoFit/>
          </a:bodyPr>
          <a:lstStyle/>
          <a:p>
            <a:r>
              <a:rPr lang="en-US" sz="900" dirty="0">
                <a:solidFill>
                  <a:schemeClr val="bg1"/>
                </a:solidFill>
              </a:rPr>
              <a:t>Somewhat</a:t>
            </a:r>
            <a:br>
              <a:rPr lang="en-US" sz="900" dirty="0">
                <a:solidFill>
                  <a:schemeClr val="bg1"/>
                </a:solidFill>
              </a:rPr>
            </a:br>
            <a:r>
              <a:rPr lang="en-US" sz="900" dirty="0">
                <a:solidFill>
                  <a:schemeClr val="bg1"/>
                </a:solidFill>
              </a:rPr>
              <a:t>satisfied</a:t>
            </a:r>
          </a:p>
        </p:txBody>
      </p:sp>
      <p:sp>
        <p:nvSpPr>
          <p:cNvPr id="21" name="TextBox 20"/>
          <p:cNvSpPr txBox="1"/>
          <p:nvPr/>
        </p:nvSpPr>
        <p:spPr>
          <a:xfrm>
            <a:off x="3829469" y="3345592"/>
            <a:ext cx="755335" cy="369332"/>
          </a:xfrm>
          <a:prstGeom prst="rect">
            <a:avLst/>
          </a:prstGeom>
          <a:noFill/>
        </p:spPr>
        <p:txBody>
          <a:bodyPr wrap="none" rtlCol="0">
            <a:spAutoFit/>
          </a:bodyPr>
          <a:lstStyle/>
          <a:p>
            <a:r>
              <a:rPr lang="en-US" sz="900" dirty="0">
                <a:solidFill>
                  <a:schemeClr val="bg1"/>
                </a:solidFill>
              </a:rPr>
              <a:t>Somewhat</a:t>
            </a:r>
            <a:br>
              <a:rPr lang="en-US" sz="900" dirty="0">
                <a:solidFill>
                  <a:schemeClr val="bg1"/>
                </a:solidFill>
              </a:rPr>
            </a:br>
            <a:r>
              <a:rPr lang="en-US" sz="900" dirty="0">
                <a:solidFill>
                  <a:schemeClr val="bg1"/>
                </a:solidFill>
              </a:rPr>
              <a:t>dissatisfied</a:t>
            </a:r>
          </a:p>
        </p:txBody>
      </p:sp>
      <p:sp>
        <p:nvSpPr>
          <p:cNvPr id="22" name="TextBox 21"/>
          <p:cNvSpPr txBox="1"/>
          <p:nvPr/>
        </p:nvSpPr>
        <p:spPr>
          <a:xfrm>
            <a:off x="2120222" y="1799595"/>
            <a:ext cx="455574" cy="253916"/>
          </a:xfrm>
          <a:prstGeom prst="rect">
            <a:avLst/>
          </a:prstGeom>
          <a:noFill/>
        </p:spPr>
        <p:txBody>
          <a:bodyPr wrap="none" rtlCol="0">
            <a:spAutoFit/>
          </a:bodyPr>
          <a:lstStyle/>
          <a:p>
            <a:r>
              <a:rPr lang="en-US" sz="1050" b="1" dirty="0"/>
              <a:t>64%</a:t>
            </a:r>
          </a:p>
        </p:txBody>
      </p:sp>
      <p:sp>
        <p:nvSpPr>
          <p:cNvPr id="23" name="TextBox 22"/>
          <p:cNvSpPr txBox="1"/>
          <p:nvPr/>
        </p:nvSpPr>
        <p:spPr>
          <a:xfrm>
            <a:off x="4007059" y="2850276"/>
            <a:ext cx="455574" cy="253916"/>
          </a:xfrm>
          <a:prstGeom prst="rect">
            <a:avLst/>
          </a:prstGeom>
          <a:noFill/>
        </p:spPr>
        <p:txBody>
          <a:bodyPr wrap="none" rtlCol="0">
            <a:spAutoFit/>
          </a:bodyPr>
          <a:lstStyle/>
          <a:p>
            <a:r>
              <a:rPr lang="en-US" sz="1050" b="1" dirty="0"/>
              <a:t>36%</a:t>
            </a:r>
          </a:p>
        </p:txBody>
      </p:sp>
    </p:spTree>
    <p:extLst>
      <p:ext uri="{BB962C8B-B14F-4D97-AF65-F5344CB8AC3E}">
        <p14:creationId xmlns:p14="http://schemas.microsoft.com/office/powerpoint/2010/main" val="1825846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11116511"/>
              </p:ext>
            </p:extLst>
          </p:nvPr>
        </p:nvGraphicFramePr>
        <p:xfrm>
          <a:off x="192806" y="874142"/>
          <a:ext cx="8505910" cy="4013391"/>
        </p:xfrm>
        <a:graphic>
          <a:graphicData uri="http://schemas.openxmlformats.org/drawingml/2006/chart">
            <c:chart xmlns:c="http://schemas.openxmlformats.org/drawingml/2006/chart" xmlns:r="http://schemas.openxmlformats.org/officeDocument/2006/relationships" r:id="rId3"/>
          </a:graphicData>
        </a:graphic>
      </p:graphicFrame>
      <p:grpSp>
        <p:nvGrpSpPr>
          <p:cNvPr id="30" name="Group 29"/>
          <p:cNvGrpSpPr/>
          <p:nvPr/>
        </p:nvGrpSpPr>
        <p:grpSpPr>
          <a:xfrm>
            <a:off x="192805" y="3433846"/>
            <a:ext cx="6440430" cy="332532"/>
            <a:chOff x="102751" y="3270661"/>
            <a:chExt cx="6440430" cy="332532"/>
          </a:xfrm>
        </p:grpSpPr>
        <p:sp>
          <p:nvSpPr>
            <p:cNvPr id="23" name="TextBox 22"/>
            <p:cNvSpPr txBox="1"/>
            <p:nvPr/>
          </p:nvSpPr>
          <p:spPr>
            <a:xfrm>
              <a:off x="102751" y="3387749"/>
              <a:ext cx="2492439" cy="215444"/>
            </a:xfrm>
            <a:prstGeom prst="rect">
              <a:avLst/>
            </a:prstGeom>
            <a:noFill/>
          </p:spPr>
          <p:txBody>
            <a:bodyPr wrap="square" rtlCol="0">
              <a:spAutoFit/>
            </a:bodyPr>
            <a:lstStyle/>
            <a:p>
              <a:pPr algn="l"/>
              <a:r>
                <a:rPr lang="en-US" sz="800" b="1" dirty="0">
                  <a:solidFill>
                    <a:srgbClr val="BF1609"/>
                  </a:solidFill>
                </a:rPr>
                <a:t>Strong reason to support*</a:t>
              </a:r>
            </a:p>
          </p:txBody>
        </p:sp>
        <p:sp>
          <p:nvSpPr>
            <p:cNvPr id="26" name="TextBox 25"/>
            <p:cNvSpPr txBox="1"/>
            <p:nvPr/>
          </p:nvSpPr>
          <p:spPr>
            <a:xfrm>
              <a:off x="2352300" y="3298759"/>
              <a:ext cx="184730" cy="215444"/>
            </a:xfrm>
            <a:prstGeom prst="rect">
              <a:avLst/>
            </a:prstGeom>
            <a:solidFill>
              <a:schemeClr val="bg1"/>
            </a:solidFill>
          </p:spPr>
          <p:txBody>
            <a:bodyPr wrap="none" rtlCol="0">
              <a:spAutoFit/>
            </a:bodyPr>
            <a:lstStyle/>
            <a:p>
              <a:endParaRPr lang="en-US" sz="800" dirty="0">
                <a:solidFill>
                  <a:srgbClr val="000000"/>
                </a:solidFill>
              </a:endParaRPr>
            </a:p>
          </p:txBody>
        </p:sp>
        <p:sp>
          <p:nvSpPr>
            <p:cNvPr id="27" name="TextBox 26"/>
            <p:cNvSpPr txBox="1"/>
            <p:nvPr/>
          </p:nvSpPr>
          <p:spPr>
            <a:xfrm>
              <a:off x="3901103" y="3289393"/>
              <a:ext cx="184730" cy="215444"/>
            </a:xfrm>
            <a:prstGeom prst="rect">
              <a:avLst/>
            </a:prstGeom>
            <a:solidFill>
              <a:schemeClr val="bg1"/>
            </a:solidFill>
          </p:spPr>
          <p:txBody>
            <a:bodyPr wrap="none" rtlCol="0">
              <a:spAutoFit/>
            </a:bodyPr>
            <a:lstStyle/>
            <a:p>
              <a:endParaRPr lang="en-US" sz="800" dirty="0">
                <a:solidFill>
                  <a:srgbClr val="000000"/>
                </a:solidFill>
              </a:endParaRPr>
            </a:p>
          </p:txBody>
        </p:sp>
        <p:sp>
          <p:nvSpPr>
            <p:cNvPr id="28" name="TextBox 27"/>
            <p:cNvSpPr txBox="1"/>
            <p:nvPr/>
          </p:nvSpPr>
          <p:spPr>
            <a:xfrm>
              <a:off x="4959196" y="3280027"/>
              <a:ext cx="184730" cy="215444"/>
            </a:xfrm>
            <a:prstGeom prst="rect">
              <a:avLst/>
            </a:prstGeom>
            <a:solidFill>
              <a:schemeClr val="bg1"/>
            </a:solidFill>
          </p:spPr>
          <p:txBody>
            <a:bodyPr wrap="none" rtlCol="0">
              <a:spAutoFit/>
            </a:bodyPr>
            <a:lstStyle/>
            <a:p>
              <a:endParaRPr lang="en-US" sz="800" dirty="0">
                <a:solidFill>
                  <a:srgbClr val="000000"/>
                </a:solidFill>
              </a:endParaRPr>
            </a:p>
          </p:txBody>
        </p:sp>
        <p:sp>
          <p:nvSpPr>
            <p:cNvPr id="29" name="TextBox 28"/>
            <p:cNvSpPr txBox="1"/>
            <p:nvPr/>
          </p:nvSpPr>
          <p:spPr>
            <a:xfrm>
              <a:off x="6358450" y="3270661"/>
              <a:ext cx="184731" cy="215444"/>
            </a:xfrm>
            <a:prstGeom prst="rect">
              <a:avLst/>
            </a:prstGeom>
            <a:solidFill>
              <a:schemeClr val="bg1"/>
            </a:solidFill>
          </p:spPr>
          <p:txBody>
            <a:bodyPr wrap="none" rtlCol="0">
              <a:spAutoFit/>
            </a:bodyPr>
            <a:lstStyle/>
            <a:p>
              <a:endParaRPr lang="en-US" sz="800" dirty="0">
                <a:solidFill>
                  <a:srgbClr val="000000"/>
                </a:solidFill>
              </a:endParaRPr>
            </a:p>
          </p:txBody>
        </p:sp>
      </p:grpSp>
      <p:sp>
        <p:nvSpPr>
          <p:cNvPr id="7" name="TextBox 6"/>
          <p:cNvSpPr txBox="1"/>
          <p:nvPr/>
        </p:nvSpPr>
        <p:spPr>
          <a:xfrm>
            <a:off x="134027" y="1744038"/>
            <a:ext cx="1941997" cy="215444"/>
          </a:xfrm>
          <a:prstGeom prst="rect">
            <a:avLst/>
          </a:prstGeom>
          <a:noFill/>
        </p:spPr>
        <p:txBody>
          <a:bodyPr wrap="square" rtlCol="0">
            <a:spAutoFit/>
          </a:bodyPr>
          <a:lstStyle/>
          <a:p>
            <a:pPr algn="l"/>
            <a:r>
              <a:rPr lang="en-US" sz="800" b="1" dirty="0">
                <a:solidFill>
                  <a:srgbClr val="BF1609"/>
                </a:solidFill>
              </a:rPr>
              <a:t>Serious concern *</a:t>
            </a:r>
          </a:p>
        </p:txBody>
      </p:sp>
      <p:sp>
        <p:nvSpPr>
          <p:cNvPr id="2" name="Title 1"/>
          <p:cNvSpPr>
            <a:spLocks noGrp="1"/>
          </p:cNvSpPr>
          <p:nvPr>
            <p:ph type="title"/>
          </p:nvPr>
        </p:nvSpPr>
        <p:spPr>
          <a:xfrm>
            <a:off x="363166" y="117432"/>
            <a:ext cx="8417668" cy="792372"/>
          </a:xfrm>
        </p:spPr>
        <p:txBody>
          <a:bodyPr/>
          <a:lstStyle/>
          <a:p>
            <a:r>
              <a:rPr lang="en-US" dirty="0"/>
              <a:t>Weak Ratings for Republican Campaign Messages</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30</a:t>
            </a:fld>
            <a:endParaRPr lang="en-US">
              <a:solidFill>
                <a:srgbClr val="000000">
                  <a:lumMod val="65000"/>
                  <a:lumOff val="35000"/>
                </a:srgbClr>
              </a:solidFill>
            </a:endParaRPr>
          </a:p>
        </p:txBody>
      </p:sp>
      <p:sp>
        <p:nvSpPr>
          <p:cNvPr id="3" name="Rectangle 2"/>
          <p:cNvSpPr/>
          <p:nvPr/>
        </p:nvSpPr>
        <p:spPr>
          <a:xfrm>
            <a:off x="387926" y="1001954"/>
            <a:ext cx="7987147" cy="738664"/>
          </a:xfrm>
          <a:prstGeom prst="rect">
            <a:avLst/>
          </a:prstGeom>
        </p:spPr>
        <p:txBody>
          <a:bodyPr wrap="square">
            <a:spAutoFit/>
          </a:bodyPr>
          <a:lstStyle/>
          <a:p>
            <a:pPr algn="just" hangingPunct="0"/>
            <a:r>
              <a:rPr lang="en-US" sz="1050" b="1" dirty="0">
                <a:solidFill>
                  <a:srgbClr val="000000"/>
                </a:solidFill>
              </a:rPr>
              <a:t>Concern about Democrat who voted against new tax law</a:t>
            </a:r>
            <a:r>
              <a:rPr lang="en-US" sz="1050" dirty="0">
                <a:solidFill>
                  <a:srgbClr val="000000"/>
                </a:solidFill>
              </a:rPr>
              <a:t>: “Tax reform is sweeping across America. Small businesses are growing. Paychecks are going up. Families are saving more for what matters. Democratic politicians said they would support tax cuts for hard-working families, but when they had the chance they said no, voting against tax cuts for you. They stood with Chuck Schumer and Nancy Pelosi instead of with us. Democrats should not have put politics ahead of good jobs and tax cuts.”</a:t>
            </a:r>
          </a:p>
        </p:txBody>
      </p:sp>
      <p:sp>
        <p:nvSpPr>
          <p:cNvPr id="32" name="Rectangle 31"/>
          <p:cNvSpPr/>
          <p:nvPr/>
        </p:nvSpPr>
        <p:spPr>
          <a:xfrm>
            <a:off x="387925" y="2669420"/>
            <a:ext cx="7987147" cy="900246"/>
          </a:xfrm>
          <a:prstGeom prst="rect">
            <a:avLst/>
          </a:prstGeom>
        </p:spPr>
        <p:txBody>
          <a:bodyPr wrap="square">
            <a:spAutoFit/>
          </a:bodyPr>
          <a:lstStyle/>
          <a:p>
            <a:pPr algn="just" hangingPunct="0"/>
            <a:r>
              <a:rPr lang="en-US" sz="1050" b="1" dirty="0">
                <a:solidFill>
                  <a:srgbClr val="000000"/>
                </a:solidFill>
              </a:rPr>
              <a:t>From Republican who voted in favor of new tax law</a:t>
            </a:r>
            <a:r>
              <a:rPr lang="en-US" sz="1050" dirty="0">
                <a:solidFill>
                  <a:srgbClr val="000000"/>
                </a:solidFill>
              </a:rPr>
              <a:t>:  “Our historic tax reform is working for America. It’s working for families, it’s working for businesses, and it’s working for our economy.  90% of working people will see bigger paychecks, and the typical family of four will see a tax cut of more than $2,000. Company after company has been announcing new bonuses, increased wages, and renewed investment in America.  We produced a simpler, fairer tax code that allows Americans to keep more of their hard-earned paychecks, and it is improving people’s lives.”</a:t>
            </a:r>
          </a:p>
        </p:txBody>
      </p:sp>
      <p:sp>
        <p:nvSpPr>
          <p:cNvPr id="34" name="TextBox 33"/>
          <p:cNvSpPr txBox="1"/>
          <p:nvPr/>
        </p:nvSpPr>
        <p:spPr>
          <a:xfrm>
            <a:off x="1215158" y="4669484"/>
            <a:ext cx="6570121" cy="215444"/>
          </a:xfrm>
          <a:prstGeom prst="rect">
            <a:avLst/>
          </a:prstGeom>
          <a:noFill/>
        </p:spPr>
        <p:txBody>
          <a:bodyPr wrap="square" rtlCol="0">
            <a:spAutoFit/>
          </a:bodyPr>
          <a:lstStyle/>
          <a:p>
            <a:r>
              <a:rPr lang="en-US" sz="800" dirty="0">
                <a:solidFill>
                  <a:srgbClr val="000000">
                    <a:lumMod val="65000"/>
                    <a:lumOff val="35000"/>
                  </a:srgbClr>
                </a:solidFill>
              </a:rPr>
              <a:t>*6-7 ratings on a 1-to-7 scale, 6, 7 = extremely serious concern about Progressive, extremely strong reason to support Conservative </a:t>
            </a:r>
          </a:p>
        </p:txBody>
      </p:sp>
      <p:sp>
        <p:nvSpPr>
          <p:cNvPr id="9" name="TextBox 8"/>
          <p:cNvSpPr txBox="1"/>
          <p:nvPr/>
        </p:nvSpPr>
        <p:spPr>
          <a:xfrm>
            <a:off x="717627" y="2350346"/>
            <a:ext cx="825867" cy="246221"/>
          </a:xfrm>
          <a:prstGeom prst="rect">
            <a:avLst/>
          </a:prstGeom>
          <a:noFill/>
        </p:spPr>
        <p:txBody>
          <a:bodyPr wrap="none" rtlCol="0">
            <a:spAutoFit/>
          </a:bodyPr>
          <a:lstStyle/>
          <a:p>
            <a:r>
              <a:rPr lang="en-US" sz="1000" dirty="0">
                <a:solidFill>
                  <a:srgbClr val="000000"/>
                </a:solidFill>
              </a:rPr>
              <a:t>Mean = 4.9</a:t>
            </a:r>
          </a:p>
        </p:txBody>
      </p:sp>
      <p:sp>
        <p:nvSpPr>
          <p:cNvPr id="33" name="TextBox 32"/>
          <p:cNvSpPr txBox="1"/>
          <p:nvPr/>
        </p:nvSpPr>
        <p:spPr>
          <a:xfrm>
            <a:off x="802224" y="4155936"/>
            <a:ext cx="825867" cy="246221"/>
          </a:xfrm>
          <a:prstGeom prst="rect">
            <a:avLst/>
          </a:prstGeom>
          <a:noFill/>
        </p:spPr>
        <p:txBody>
          <a:bodyPr wrap="none" rtlCol="0">
            <a:spAutoFit/>
          </a:bodyPr>
          <a:lstStyle/>
          <a:p>
            <a:r>
              <a:rPr lang="en-US" sz="1000" dirty="0">
                <a:solidFill>
                  <a:srgbClr val="000000"/>
                </a:solidFill>
              </a:rPr>
              <a:t>Mean = 4.3</a:t>
            </a:r>
          </a:p>
        </p:txBody>
      </p:sp>
    </p:spTree>
    <p:extLst>
      <p:ext uri="{BB962C8B-B14F-4D97-AF65-F5344CB8AC3E}">
        <p14:creationId xmlns:p14="http://schemas.microsoft.com/office/powerpoint/2010/main" val="2124400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96651"/>
            <a:ext cx="8417668" cy="792372"/>
          </a:xfrm>
        </p:spPr>
        <p:txBody>
          <a:bodyPr/>
          <a:lstStyle/>
          <a:p>
            <a:r>
              <a:rPr lang="en-US" dirty="0"/>
              <a:t>Strong Support for Progressive Priorities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30363104"/>
              </p:ext>
            </p:extLst>
          </p:nvPr>
        </p:nvGraphicFramePr>
        <p:xfrm>
          <a:off x="2133601" y="1101436"/>
          <a:ext cx="5828210" cy="3599152"/>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4</a:t>
            </a:fld>
            <a:endParaRPr lang="en-US"/>
          </a:p>
        </p:txBody>
      </p:sp>
      <p:sp>
        <p:nvSpPr>
          <p:cNvPr id="6" name="Rectangle 5"/>
          <p:cNvSpPr/>
          <p:nvPr/>
        </p:nvSpPr>
        <p:spPr>
          <a:xfrm>
            <a:off x="1118755" y="841553"/>
            <a:ext cx="6906491" cy="261610"/>
          </a:xfrm>
          <a:prstGeom prst="rect">
            <a:avLst/>
          </a:prstGeom>
        </p:spPr>
        <p:txBody>
          <a:bodyPr wrap="square">
            <a:spAutoFit/>
          </a:bodyPr>
          <a:lstStyle/>
          <a:p>
            <a:r>
              <a:rPr lang="en-US" sz="1100" i="1" dirty="0">
                <a:solidFill>
                  <a:schemeClr val="tx1">
                    <a:lumMod val="65000"/>
                    <a:lumOff val="35000"/>
                  </a:schemeClr>
                </a:solidFill>
              </a:rPr>
              <a:t>Proportion rating each as a high priority for Congress*:</a:t>
            </a:r>
          </a:p>
        </p:txBody>
      </p:sp>
      <p:sp>
        <p:nvSpPr>
          <p:cNvPr id="7" name="TextBox 6"/>
          <p:cNvSpPr txBox="1"/>
          <p:nvPr/>
        </p:nvSpPr>
        <p:spPr>
          <a:xfrm>
            <a:off x="3028950" y="4681345"/>
            <a:ext cx="3086101" cy="215444"/>
          </a:xfrm>
          <a:prstGeom prst="rect">
            <a:avLst/>
          </a:prstGeom>
          <a:noFill/>
        </p:spPr>
        <p:txBody>
          <a:bodyPr wrap="none" rtlCol="0">
            <a:spAutoFit/>
          </a:bodyPr>
          <a:lstStyle/>
          <a:p>
            <a:r>
              <a:rPr lang="en-US" sz="800" dirty="0">
                <a:solidFill>
                  <a:schemeClr val="tx1">
                    <a:lumMod val="65000"/>
                    <a:lumOff val="35000"/>
                  </a:schemeClr>
                </a:solidFill>
              </a:rPr>
              <a:t>* 9-10 ratings on a 0-to-10 scale, 10 = should be highest priority</a:t>
            </a:r>
          </a:p>
        </p:txBody>
      </p:sp>
      <p:sp>
        <p:nvSpPr>
          <p:cNvPr id="8" name="TextBox 7"/>
          <p:cNvSpPr txBox="1"/>
          <p:nvPr/>
        </p:nvSpPr>
        <p:spPr>
          <a:xfrm>
            <a:off x="145474" y="1267691"/>
            <a:ext cx="2133596" cy="3375283"/>
          </a:xfrm>
          <a:prstGeom prst="rect">
            <a:avLst/>
          </a:prstGeom>
          <a:noFill/>
        </p:spPr>
        <p:txBody>
          <a:bodyPr wrap="square" rtlCol="0">
            <a:spAutoFit/>
          </a:bodyPr>
          <a:lstStyle/>
          <a:p>
            <a:pPr algn="r" fontAlgn="b">
              <a:lnSpc>
                <a:spcPts val="1000"/>
              </a:lnSpc>
              <a:spcBef>
                <a:spcPts val="1200"/>
              </a:spcBef>
            </a:pPr>
            <a:r>
              <a:rPr lang="en-US" sz="1000" dirty="0"/>
              <a:t>Protect Medicare, Medicaid, Social Security, education from cuts</a:t>
            </a:r>
          </a:p>
          <a:p>
            <a:pPr algn="r" fontAlgn="b">
              <a:lnSpc>
                <a:spcPts val="1000"/>
              </a:lnSpc>
              <a:spcBef>
                <a:spcPts val="800"/>
              </a:spcBef>
            </a:pPr>
            <a:r>
              <a:rPr lang="en-US" sz="1000" dirty="0"/>
              <a:t>Reduce cost of healthcare</a:t>
            </a:r>
          </a:p>
          <a:p>
            <a:pPr algn="r" fontAlgn="b">
              <a:lnSpc>
                <a:spcPts val="1000"/>
              </a:lnSpc>
              <a:spcBef>
                <a:spcPts val="1200"/>
              </a:spcBef>
            </a:pPr>
            <a:r>
              <a:rPr lang="en-US" sz="1000" dirty="0"/>
              <a:t>Ensure big corporations pay </a:t>
            </a:r>
            <a:br>
              <a:rPr lang="en-US" sz="1000" dirty="0"/>
            </a:br>
            <a:r>
              <a:rPr lang="en-US" sz="1000" dirty="0"/>
              <a:t>their fair share of taxes</a:t>
            </a:r>
          </a:p>
          <a:p>
            <a:pPr algn="r" fontAlgn="b">
              <a:lnSpc>
                <a:spcPts val="1000"/>
              </a:lnSpc>
              <a:spcBef>
                <a:spcPts val="600"/>
              </a:spcBef>
            </a:pPr>
            <a:r>
              <a:rPr lang="en-US" sz="1000" dirty="0"/>
              <a:t>Ensure wealthy pay </a:t>
            </a:r>
            <a:br>
              <a:rPr lang="en-US" sz="1000" dirty="0"/>
            </a:br>
            <a:r>
              <a:rPr lang="en-US" sz="1000" dirty="0"/>
              <a:t>their fair share of taxes</a:t>
            </a:r>
          </a:p>
          <a:p>
            <a:pPr algn="r" fontAlgn="b">
              <a:lnSpc>
                <a:spcPts val="1000"/>
              </a:lnSpc>
              <a:spcBef>
                <a:spcPts val="600"/>
              </a:spcBef>
            </a:pPr>
            <a:r>
              <a:rPr lang="en-US" sz="1000" dirty="0"/>
              <a:t>Close tax loopholes that benefit wealthy campaign donors</a:t>
            </a:r>
          </a:p>
          <a:p>
            <a:pPr algn="r" fontAlgn="b">
              <a:lnSpc>
                <a:spcPts val="1000"/>
              </a:lnSpc>
              <a:spcBef>
                <a:spcPts val="600"/>
              </a:spcBef>
            </a:pPr>
            <a:r>
              <a:rPr lang="en-US" sz="1000" dirty="0"/>
              <a:t>End tax breaks for corporations that send profits/jobs overseas</a:t>
            </a:r>
          </a:p>
          <a:p>
            <a:pPr algn="r" fontAlgn="b">
              <a:lnSpc>
                <a:spcPts val="1000"/>
              </a:lnSpc>
              <a:spcBef>
                <a:spcPts val="600"/>
              </a:spcBef>
            </a:pPr>
            <a:r>
              <a:rPr lang="en-US" sz="1000" dirty="0"/>
              <a:t>Increase funding for education, healthcare, infrastructure</a:t>
            </a:r>
          </a:p>
          <a:p>
            <a:pPr algn="r" fontAlgn="b">
              <a:lnSpc>
                <a:spcPts val="1000"/>
              </a:lnSpc>
              <a:spcBef>
                <a:spcPts val="600"/>
              </a:spcBef>
            </a:pPr>
            <a:r>
              <a:rPr lang="en-US" sz="1000" dirty="0"/>
              <a:t>Close tax loopholes that benefit corporate special interests</a:t>
            </a:r>
          </a:p>
          <a:p>
            <a:pPr algn="r" fontAlgn="b">
              <a:lnSpc>
                <a:spcPts val="1000"/>
              </a:lnSpc>
              <a:spcBef>
                <a:spcPts val="1200"/>
              </a:spcBef>
            </a:pPr>
            <a:r>
              <a:rPr lang="en-US" sz="1000" dirty="0"/>
              <a:t>Reduce taxes on middle class</a:t>
            </a:r>
          </a:p>
          <a:p>
            <a:pPr algn="r" fontAlgn="b">
              <a:lnSpc>
                <a:spcPts val="1000"/>
              </a:lnSpc>
              <a:spcBef>
                <a:spcPts val="1800"/>
              </a:spcBef>
            </a:pPr>
            <a:r>
              <a:rPr lang="en-US" sz="1000" dirty="0"/>
              <a:t>Reduce national debt </a:t>
            </a:r>
          </a:p>
        </p:txBody>
      </p:sp>
    </p:spTree>
    <p:extLst>
      <p:ext uri="{BB962C8B-B14F-4D97-AF65-F5344CB8AC3E}">
        <p14:creationId xmlns:p14="http://schemas.microsoft.com/office/powerpoint/2010/main" val="174651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248275"/>
            <a:ext cx="8417668" cy="792372"/>
          </a:xfrm>
        </p:spPr>
        <p:txBody>
          <a:bodyPr/>
          <a:lstStyle/>
          <a:p>
            <a:r>
              <a:rPr lang="en-US" dirty="0"/>
              <a:t>Voters Are Split over Tax Bill, Whether Associated with Republicans or Trump</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02766556"/>
              </p:ext>
            </p:extLst>
          </p:nvPr>
        </p:nvGraphicFramePr>
        <p:xfrm>
          <a:off x="292101" y="1102867"/>
          <a:ext cx="7819736"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5</a:t>
            </a:fld>
            <a:endParaRPr lang="en-US">
              <a:solidFill>
                <a:srgbClr val="000000">
                  <a:lumMod val="65000"/>
                  <a:lumOff val="35000"/>
                </a:srgbClr>
              </a:solidFill>
            </a:endParaRPr>
          </a:p>
        </p:txBody>
      </p:sp>
      <p:sp>
        <p:nvSpPr>
          <p:cNvPr id="6" name="TextBox 5"/>
          <p:cNvSpPr txBox="1"/>
          <p:nvPr/>
        </p:nvSpPr>
        <p:spPr>
          <a:xfrm>
            <a:off x="8089443" y="2021263"/>
            <a:ext cx="659155" cy="584775"/>
          </a:xfrm>
          <a:prstGeom prst="rect">
            <a:avLst/>
          </a:prstGeom>
          <a:noFill/>
          <a:ln>
            <a:noFill/>
          </a:ln>
        </p:spPr>
        <p:txBody>
          <a:bodyPr wrap="none" rtlCol="0">
            <a:spAutoFit/>
          </a:bodyPr>
          <a:lstStyle/>
          <a:p>
            <a:pPr>
              <a:spcBef>
                <a:spcPts val="600"/>
              </a:spcBef>
            </a:pPr>
            <a:r>
              <a:rPr lang="en-US" sz="900" dirty="0">
                <a:solidFill>
                  <a:srgbClr val="000000">
                    <a:lumMod val="65000"/>
                    <a:lumOff val="35000"/>
                  </a:srgbClr>
                </a:solidFill>
              </a:rPr>
              <a:t>Net </a:t>
            </a:r>
            <a:br>
              <a:rPr lang="en-US" sz="900" dirty="0">
                <a:solidFill>
                  <a:srgbClr val="000000">
                    <a:lumMod val="65000"/>
                    <a:lumOff val="35000"/>
                  </a:srgbClr>
                </a:solidFill>
              </a:rPr>
            </a:br>
            <a:r>
              <a:rPr lang="en-US" sz="900" dirty="0">
                <a:solidFill>
                  <a:srgbClr val="000000">
                    <a:lumMod val="65000"/>
                    <a:lumOff val="35000"/>
                  </a:srgbClr>
                </a:solidFill>
              </a:rPr>
              <a:t>favorable</a:t>
            </a:r>
          </a:p>
          <a:p>
            <a:pPr>
              <a:spcBef>
                <a:spcPts val="600"/>
              </a:spcBef>
            </a:pPr>
            <a:r>
              <a:rPr lang="en-US" sz="900" dirty="0">
                <a:solidFill>
                  <a:srgbClr val="000000">
                    <a:lumMod val="65000"/>
                    <a:lumOff val="35000"/>
                  </a:srgbClr>
                </a:solidFill>
              </a:rPr>
              <a:t>+3</a:t>
            </a:r>
          </a:p>
        </p:txBody>
      </p:sp>
      <p:sp>
        <p:nvSpPr>
          <p:cNvPr id="7" name="TextBox 6"/>
          <p:cNvSpPr txBox="1"/>
          <p:nvPr/>
        </p:nvSpPr>
        <p:spPr>
          <a:xfrm>
            <a:off x="8089443" y="3365195"/>
            <a:ext cx="659155" cy="584775"/>
          </a:xfrm>
          <a:prstGeom prst="rect">
            <a:avLst/>
          </a:prstGeom>
          <a:noFill/>
          <a:ln>
            <a:noFill/>
          </a:ln>
        </p:spPr>
        <p:txBody>
          <a:bodyPr wrap="none" rtlCol="0">
            <a:spAutoFit/>
          </a:bodyPr>
          <a:lstStyle/>
          <a:p>
            <a:pPr>
              <a:spcBef>
                <a:spcPts val="600"/>
              </a:spcBef>
            </a:pPr>
            <a:r>
              <a:rPr lang="en-US" sz="900" dirty="0">
                <a:solidFill>
                  <a:srgbClr val="000000">
                    <a:lumMod val="65000"/>
                    <a:lumOff val="35000"/>
                  </a:srgbClr>
                </a:solidFill>
              </a:rPr>
              <a:t>Net </a:t>
            </a:r>
            <a:br>
              <a:rPr lang="en-US" sz="900" dirty="0">
                <a:solidFill>
                  <a:srgbClr val="000000">
                    <a:lumMod val="65000"/>
                    <a:lumOff val="35000"/>
                  </a:srgbClr>
                </a:solidFill>
              </a:rPr>
            </a:br>
            <a:r>
              <a:rPr lang="en-US" sz="900" dirty="0">
                <a:solidFill>
                  <a:srgbClr val="000000">
                    <a:lumMod val="65000"/>
                    <a:lumOff val="35000"/>
                  </a:srgbClr>
                </a:solidFill>
              </a:rPr>
              <a:t>favorable</a:t>
            </a:r>
          </a:p>
          <a:p>
            <a:pPr>
              <a:spcBef>
                <a:spcPts val="600"/>
              </a:spcBef>
            </a:pPr>
            <a:r>
              <a:rPr lang="en-US" sz="900" dirty="0">
                <a:solidFill>
                  <a:srgbClr val="000000">
                    <a:lumMod val="65000"/>
                    <a:lumOff val="35000"/>
                  </a:srgbClr>
                </a:solidFill>
              </a:rPr>
              <a:t>0</a:t>
            </a:r>
          </a:p>
        </p:txBody>
      </p:sp>
    </p:spTree>
    <p:extLst>
      <p:ext uri="{BB962C8B-B14F-4D97-AF65-F5344CB8AC3E}">
        <p14:creationId xmlns:p14="http://schemas.microsoft.com/office/powerpoint/2010/main" val="31022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66" y="75870"/>
            <a:ext cx="8417668" cy="792372"/>
          </a:xfrm>
        </p:spPr>
        <p:txBody>
          <a:bodyPr/>
          <a:lstStyle/>
          <a:p>
            <a:r>
              <a:rPr lang="en-US" dirty="0"/>
              <a:t>Debate Erodes Support for Tax Bill</a:t>
            </a:r>
          </a:p>
        </p:txBody>
      </p:sp>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6</a:t>
            </a:fld>
            <a:endParaRPr lang="en-US">
              <a:solidFill>
                <a:srgbClr val="000000">
                  <a:lumMod val="65000"/>
                  <a:lumOff val="35000"/>
                </a:srgbClr>
              </a:solidFill>
            </a:endParaRPr>
          </a:p>
        </p:txBody>
      </p:sp>
      <p:sp>
        <p:nvSpPr>
          <p:cNvPr id="14" name="Rectangle 13"/>
          <p:cNvSpPr/>
          <p:nvPr/>
        </p:nvSpPr>
        <p:spPr>
          <a:xfrm>
            <a:off x="969817" y="696086"/>
            <a:ext cx="6906491" cy="261610"/>
          </a:xfrm>
          <a:prstGeom prst="rect">
            <a:avLst/>
          </a:prstGeom>
        </p:spPr>
        <p:txBody>
          <a:bodyPr wrap="square">
            <a:spAutoFit/>
          </a:bodyPr>
          <a:lstStyle/>
          <a:p>
            <a:r>
              <a:rPr lang="en-US" sz="1100" i="1" dirty="0">
                <a:solidFill>
                  <a:srgbClr val="000000">
                    <a:lumMod val="65000"/>
                    <a:lumOff val="35000"/>
                  </a:srgbClr>
                </a:solidFill>
              </a:rPr>
              <a:t>Overall, do you support or oppose the new tax law passed by Congress and signed by President Trump? </a:t>
            </a:r>
          </a:p>
        </p:txBody>
      </p:sp>
      <p:graphicFrame>
        <p:nvGraphicFramePr>
          <p:cNvPr id="29" name="Content Placeholder 4"/>
          <p:cNvGraphicFramePr>
            <a:graphicFrameLocks noGrp="1"/>
          </p:cNvGraphicFramePr>
          <p:nvPr>
            <p:ph idx="1"/>
            <p:extLst>
              <p:ext uri="{D42A27DB-BD31-4B8C-83A1-F6EECF244321}">
                <p14:modId xmlns:p14="http://schemas.microsoft.com/office/powerpoint/2010/main" val="2711267973"/>
              </p:ext>
            </p:extLst>
          </p:nvPr>
        </p:nvGraphicFramePr>
        <p:xfrm>
          <a:off x="1671044" y="1371621"/>
          <a:ext cx="5642291" cy="3456688"/>
        </p:xfrm>
        <a:graphic>
          <a:graphicData uri="http://schemas.openxmlformats.org/drawingml/2006/chart">
            <c:chart xmlns:c="http://schemas.openxmlformats.org/drawingml/2006/chart" xmlns:r="http://schemas.openxmlformats.org/officeDocument/2006/relationships" r:id="rId3"/>
          </a:graphicData>
        </a:graphic>
      </p:graphicFrame>
      <p:sp>
        <p:nvSpPr>
          <p:cNvPr id="30" name="TextBox 29"/>
          <p:cNvSpPr txBox="1"/>
          <p:nvPr/>
        </p:nvSpPr>
        <p:spPr>
          <a:xfrm>
            <a:off x="2062160" y="3752982"/>
            <a:ext cx="652743" cy="369332"/>
          </a:xfrm>
          <a:prstGeom prst="rect">
            <a:avLst/>
          </a:prstGeom>
          <a:noFill/>
        </p:spPr>
        <p:txBody>
          <a:bodyPr wrap="none" rtlCol="0">
            <a:spAutoFit/>
          </a:bodyPr>
          <a:lstStyle/>
          <a:p>
            <a:r>
              <a:rPr lang="en-US" sz="900" b="1" dirty="0">
                <a:solidFill>
                  <a:srgbClr val="FFFFFF"/>
                </a:solidFill>
              </a:rPr>
              <a:t>Strongly</a:t>
            </a:r>
            <a:br>
              <a:rPr lang="en-US" sz="900" b="1" dirty="0">
                <a:solidFill>
                  <a:srgbClr val="FFFFFF"/>
                </a:solidFill>
              </a:rPr>
            </a:br>
            <a:r>
              <a:rPr lang="en-US" sz="900" b="1" dirty="0">
                <a:solidFill>
                  <a:srgbClr val="FFFFFF"/>
                </a:solidFill>
              </a:rPr>
              <a:t>support</a:t>
            </a:r>
          </a:p>
        </p:txBody>
      </p:sp>
      <p:sp>
        <p:nvSpPr>
          <p:cNvPr id="32" name="TextBox 31"/>
          <p:cNvSpPr txBox="1"/>
          <p:nvPr/>
        </p:nvSpPr>
        <p:spPr>
          <a:xfrm>
            <a:off x="2010296" y="2928051"/>
            <a:ext cx="729687" cy="369332"/>
          </a:xfrm>
          <a:prstGeom prst="rect">
            <a:avLst/>
          </a:prstGeom>
          <a:noFill/>
        </p:spPr>
        <p:txBody>
          <a:bodyPr wrap="none" rtlCol="0">
            <a:spAutoFit/>
          </a:bodyPr>
          <a:lstStyle/>
          <a:p>
            <a:r>
              <a:rPr lang="en-US" sz="900" dirty="0">
                <a:solidFill>
                  <a:srgbClr val="FFFFFF"/>
                </a:solidFill>
              </a:rPr>
              <a:t>Somewhat</a:t>
            </a:r>
            <a:br>
              <a:rPr lang="en-US" sz="900" dirty="0">
                <a:solidFill>
                  <a:srgbClr val="FFFFFF"/>
                </a:solidFill>
              </a:rPr>
            </a:br>
            <a:r>
              <a:rPr lang="en-US" sz="900" dirty="0">
                <a:solidFill>
                  <a:srgbClr val="FFFFFF"/>
                </a:solidFill>
              </a:rPr>
              <a:t>support</a:t>
            </a:r>
          </a:p>
        </p:txBody>
      </p:sp>
      <p:sp>
        <p:nvSpPr>
          <p:cNvPr id="33" name="TextBox 32"/>
          <p:cNvSpPr txBox="1"/>
          <p:nvPr/>
        </p:nvSpPr>
        <p:spPr>
          <a:xfrm>
            <a:off x="3044810" y="2927589"/>
            <a:ext cx="755335" cy="369332"/>
          </a:xfrm>
          <a:prstGeom prst="rect">
            <a:avLst/>
          </a:prstGeom>
          <a:noFill/>
        </p:spPr>
        <p:txBody>
          <a:bodyPr wrap="none" rtlCol="0">
            <a:spAutoFit/>
          </a:bodyPr>
          <a:lstStyle/>
          <a:p>
            <a:r>
              <a:rPr lang="en-US" sz="900" dirty="0">
                <a:solidFill>
                  <a:srgbClr val="FFFFFF"/>
                </a:solidFill>
              </a:rPr>
              <a:t>Somewhat</a:t>
            </a:r>
            <a:br>
              <a:rPr lang="en-US" sz="900" dirty="0">
                <a:solidFill>
                  <a:srgbClr val="FFFFFF"/>
                </a:solidFill>
              </a:rPr>
            </a:br>
            <a:r>
              <a:rPr lang="en-US" sz="900" dirty="0">
                <a:solidFill>
                  <a:srgbClr val="FFFFFF"/>
                </a:solidFill>
              </a:rPr>
              <a:t>oppose</a:t>
            </a:r>
          </a:p>
        </p:txBody>
      </p:sp>
      <p:sp>
        <p:nvSpPr>
          <p:cNvPr id="34" name="TextBox 33"/>
          <p:cNvSpPr txBox="1"/>
          <p:nvPr/>
        </p:nvSpPr>
        <p:spPr>
          <a:xfrm>
            <a:off x="2171418" y="2410023"/>
            <a:ext cx="455574" cy="253916"/>
          </a:xfrm>
          <a:prstGeom prst="rect">
            <a:avLst/>
          </a:prstGeom>
          <a:noFill/>
        </p:spPr>
        <p:txBody>
          <a:bodyPr wrap="none" rtlCol="0">
            <a:spAutoFit/>
          </a:bodyPr>
          <a:lstStyle/>
          <a:p>
            <a:r>
              <a:rPr lang="en-US" sz="1050" b="1" dirty="0">
                <a:solidFill>
                  <a:srgbClr val="000000"/>
                </a:solidFill>
              </a:rPr>
              <a:t>47%</a:t>
            </a:r>
          </a:p>
        </p:txBody>
      </p:sp>
      <p:sp>
        <p:nvSpPr>
          <p:cNvPr id="35" name="TextBox 34"/>
          <p:cNvSpPr txBox="1"/>
          <p:nvPr/>
        </p:nvSpPr>
        <p:spPr>
          <a:xfrm>
            <a:off x="3245748" y="2579171"/>
            <a:ext cx="455574" cy="253916"/>
          </a:xfrm>
          <a:prstGeom prst="rect">
            <a:avLst/>
          </a:prstGeom>
          <a:noFill/>
        </p:spPr>
        <p:txBody>
          <a:bodyPr wrap="none" rtlCol="0">
            <a:spAutoFit/>
          </a:bodyPr>
          <a:lstStyle/>
          <a:p>
            <a:r>
              <a:rPr lang="en-US" sz="1050" b="1" dirty="0">
                <a:solidFill>
                  <a:srgbClr val="000000"/>
                </a:solidFill>
              </a:rPr>
              <a:t>44%</a:t>
            </a:r>
          </a:p>
        </p:txBody>
      </p:sp>
      <p:sp>
        <p:nvSpPr>
          <p:cNvPr id="36" name="TextBox 35"/>
          <p:cNvSpPr txBox="1"/>
          <p:nvPr/>
        </p:nvSpPr>
        <p:spPr>
          <a:xfrm>
            <a:off x="3096106" y="3690476"/>
            <a:ext cx="652743" cy="369332"/>
          </a:xfrm>
          <a:prstGeom prst="rect">
            <a:avLst/>
          </a:prstGeom>
          <a:noFill/>
        </p:spPr>
        <p:txBody>
          <a:bodyPr wrap="none" rtlCol="0">
            <a:spAutoFit/>
          </a:bodyPr>
          <a:lstStyle/>
          <a:p>
            <a:r>
              <a:rPr lang="en-US" sz="900" b="1" dirty="0">
                <a:solidFill>
                  <a:srgbClr val="FFFFFF"/>
                </a:solidFill>
              </a:rPr>
              <a:t>Strongly</a:t>
            </a:r>
            <a:br>
              <a:rPr lang="en-US" sz="900" b="1" dirty="0">
                <a:solidFill>
                  <a:srgbClr val="FFFFFF"/>
                </a:solidFill>
              </a:rPr>
            </a:br>
            <a:r>
              <a:rPr lang="en-US" sz="900" b="1" dirty="0">
                <a:solidFill>
                  <a:srgbClr val="FFFFFF"/>
                </a:solidFill>
              </a:rPr>
              <a:t>oppose</a:t>
            </a:r>
          </a:p>
        </p:txBody>
      </p:sp>
      <p:cxnSp>
        <p:nvCxnSpPr>
          <p:cNvPr id="11" name="Straight Arrow Connector 10"/>
          <p:cNvCxnSpPr>
            <a:stCxn id="35" idx="1"/>
            <a:endCxn id="34" idx="3"/>
          </p:cNvCxnSpPr>
          <p:nvPr/>
        </p:nvCxnSpPr>
        <p:spPr bwMode="auto">
          <a:xfrm flipH="1" flipV="1">
            <a:off x="2626992" y="2536981"/>
            <a:ext cx="618756" cy="169148"/>
          </a:xfrm>
          <a:prstGeom prst="straightConnector1">
            <a:avLst/>
          </a:prstGeom>
          <a:solidFill>
            <a:schemeClr val="accent1"/>
          </a:solidFill>
          <a:ln w="9525" cap="flat" cmpd="sng" algn="ctr">
            <a:solidFill>
              <a:schemeClr val="accent3"/>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2674356" y="2264902"/>
            <a:ext cx="843501" cy="246221"/>
          </a:xfrm>
          <a:prstGeom prst="rect">
            <a:avLst/>
          </a:prstGeom>
          <a:noFill/>
        </p:spPr>
        <p:txBody>
          <a:bodyPr wrap="none" rtlCol="0">
            <a:spAutoFit/>
          </a:bodyPr>
          <a:lstStyle/>
          <a:p>
            <a:r>
              <a:rPr lang="en-US" sz="1000" b="1" dirty="0">
                <a:solidFill>
                  <a:srgbClr val="BF1609"/>
                </a:solidFill>
              </a:rPr>
              <a:t>+3 support</a:t>
            </a:r>
          </a:p>
        </p:txBody>
      </p:sp>
      <p:sp>
        <p:nvSpPr>
          <p:cNvPr id="15" name="TextBox 14"/>
          <p:cNvSpPr txBox="1"/>
          <p:nvPr/>
        </p:nvSpPr>
        <p:spPr>
          <a:xfrm>
            <a:off x="5193462" y="3761354"/>
            <a:ext cx="652743" cy="369332"/>
          </a:xfrm>
          <a:prstGeom prst="rect">
            <a:avLst/>
          </a:prstGeom>
          <a:noFill/>
        </p:spPr>
        <p:txBody>
          <a:bodyPr wrap="none" rtlCol="0">
            <a:spAutoFit/>
          </a:bodyPr>
          <a:lstStyle/>
          <a:p>
            <a:r>
              <a:rPr lang="en-US" sz="900" b="1" dirty="0">
                <a:solidFill>
                  <a:srgbClr val="FFFFFF"/>
                </a:solidFill>
              </a:rPr>
              <a:t>Strongly</a:t>
            </a:r>
            <a:br>
              <a:rPr lang="en-US" sz="900" b="1" dirty="0">
                <a:solidFill>
                  <a:srgbClr val="FFFFFF"/>
                </a:solidFill>
              </a:rPr>
            </a:br>
            <a:r>
              <a:rPr lang="en-US" sz="900" b="1" dirty="0">
                <a:solidFill>
                  <a:srgbClr val="FFFFFF"/>
                </a:solidFill>
              </a:rPr>
              <a:t>support</a:t>
            </a:r>
          </a:p>
        </p:txBody>
      </p:sp>
      <p:sp>
        <p:nvSpPr>
          <p:cNvPr id="16" name="TextBox 15"/>
          <p:cNvSpPr txBox="1"/>
          <p:nvPr/>
        </p:nvSpPr>
        <p:spPr>
          <a:xfrm>
            <a:off x="5142400" y="3047249"/>
            <a:ext cx="729687" cy="369332"/>
          </a:xfrm>
          <a:prstGeom prst="rect">
            <a:avLst/>
          </a:prstGeom>
          <a:noFill/>
        </p:spPr>
        <p:txBody>
          <a:bodyPr wrap="none" rtlCol="0">
            <a:spAutoFit/>
          </a:bodyPr>
          <a:lstStyle/>
          <a:p>
            <a:r>
              <a:rPr lang="en-US" sz="900" dirty="0">
                <a:solidFill>
                  <a:srgbClr val="FFFFFF"/>
                </a:solidFill>
              </a:rPr>
              <a:t>Somewhat</a:t>
            </a:r>
            <a:br>
              <a:rPr lang="en-US" sz="900" dirty="0">
                <a:solidFill>
                  <a:srgbClr val="FFFFFF"/>
                </a:solidFill>
              </a:rPr>
            </a:br>
            <a:r>
              <a:rPr lang="en-US" sz="900" dirty="0">
                <a:solidFill>
                  <a:srgbClr val="FFFFFF"/>
                </a:solidFill>
              </a:rPr>
              <a:t>support</a:t>
            </a:r>
          </a:p>
        </p:txBody>
      </p:sp>
      <p:sp>
        <p:nvSpPr>
          <p:cNvPr id="17" name="TextBox 16"/>
          <p:cNvSpPr txBox="1"/>
          <p:nvPr/>
        </p:nvSpPr>
        <p:spPr>
          <a:xfrm>
            <a:off x="6190099" y="2566557"/>
            <a:ext cx="755335" cy="369332"/>
          </a:xfrm>
          <a:prstGeom prst="rect">
            <a:avLst/>
          </a:prstGeom>
          <a:noFill/>
        </p:spPr>
        <p:txBody>
          <a:bodyPr wrap="none" rtlCol="0">
            <a:spAutoFit/>
          </a:bodyPr>
          <a:lstStyle/>
          <a:p>
            <a:r>
              <a:rPr lang="en-US" sz="900" dirty="0">
                <a:solidFill>
                  <a:srgbClr val="FFFFFF"/>
                </a:solidFill>
              </a:rPr>
              <a:t>Somewhat</a:t>
            </a:r>
            <a:br>
              <a:rPr lang="en-US" sz="900" dirty="0">
                <a:solidFill>
                  <a:srgbClr val="FFFFFF"/>
                </a:solidFill>
              </a:rPr>
            </a:br>
            <a:r>
              <a:rPr lang="en-US" sz="900" dirty="0">
                <a:solidFill>
                  <a:srgbClr val="FFFFFF"/>
                </a:solidFill>
              </a:rPr>
              <a:t>oppose</a:t>
            </a:r>
          </a:p>
        </p:txBody>
      </p:sp>
      <p:sp>
        <p:nvSpPr>
          <p:cNvPr id="18" name="TextBox 17"/>
          <p:cNvSpPr txBox="1"/>
          <p:nvPr/>
        </p:nvSpPr>
        <p:spPr>
          <a:xfrm>
            <a:off x="6240947" y="3402835"/>
            <a:ext cx="652743" cy="369332"/>
          </a:xfrm>
          <a:prstGeom prst="rect">
            <a:avLst/>
          </a:prstGeom>
          <a:noFill/>
        </p:spPr>
        <p:txBody>
          <a:bodyPr wrap="none" rtlCol="0">
            <a:spAutoFit/>
          </a:bodyPr>
          <a:lstStyle/>
          <a:p>
            <a:r>
              <a:rPr lang="en-US" sz="900" b="1" dirty="0">
                <a:solidFill>
                  <a:srgbClr val="FFFFFF"/>
                </a:solidFill>
              </a:rPr>
              <a:t>Strongly</a:t>
            </a:r>
            <a:br>
              <a:rPr lang="en-US" sz="900" b="1" dirty="0">
                <a:solidFill>
                  <a:srgbClr val="FFFFFF"/>
                </a:solidFill>
              </a:rPr>
            </a:br>
            <a:r>
              <a:rPr lang="en-US" sz="900" b="1" dirty="0">
                <a:solidFill>
                  <a:srgbClr val="FFFFFF"/>
                </a:solidFill>
              </a:rPr>
              <a:t>oppose</a:t>
            </a:r>
          </a:p>
        </p:txBody>
      </p:sp>
      <p:sp>
        <p:nvSpPr>
          <p:cNvPr id="19" name="TextBox 18"/>
          <p:cNvSpPr txBox="1"/>
          <p:nvPr/>
        </p:nvSpPr>
        <p:spPr>
          <a:xfrm>
            <a:off x="5301056" y="2600274"/>
            <a:ext cx="455574" cy="253916"/>
          </a:xfrm>
          <a:prstGeom prst="rect">
            <a:avLst/>
          </a:prstGeom>
          <a:noFill/>
        </p:spPr>
        <p:txBody>
          <a:bodyPr wrap="none" rtlCol="0">
            <a:spAutoFit/>
          </a:bodyPr>
          <a:lstStyle/>
          <a:p>
            <a:r>
              <a:rPr lang="en-US" sz="1050" b="1" dirty="0">
                <a:solidFill>
                  <a:srgbClr val="000000"/>
                </a:solidFill>
              </a:rPr>
              <a:t>42%</a:t>
            </a:r>
          </a:p>
        </p:txBody>
      </p:sp>
      <p:sp>
        <p:nvSpPr>
          <p:cNvPr id="20" name="TextBox 19"/>
          <p:cNvSpPr txBox="1"/>
          <p:nvPr/>
        </p:nvSpPr>
        <p:spPr>
          <a:xfrm>
            <a:off x="6342258" y="2297148"/>
            <a:ext cx="455574" cy="253916"/>
          </a:xfrm>
          <a:prstGeom prst="rect">
            <a:avLst/>
          </a:prstGeom>
          <a:noFill/>
        </p:spPr>
        <p:txBody>
          <a:bodyPr wrap="none" rtlCol="0">
            <a:spAutoFit/>
          </a:bodyPr>
          <a:lstStyle/>
          <a:p>
            <a:r>
              <a:rPr lang="en-US" sz="1050" b="1" dirty="0">
                <a:solidFill>
                  <a:srgbClr val="000000"/>
                </a:solidFill>
              </a:rPr>
              <a:t>52%</a:t>
            </a:r>
          </a:p>
        </p:txBody>
      </p:sp>
      <p:cxnSp>
        <p:nvCxnSpPr>
          <p:cNvPr id="21" name="Straight Arrow Connector 20"/>
          <p:cNvCxnSpPr/>
          <p:nvPr/>
        </p:nvCxnSpPr>
        <p:spPr bwMode="auto">
          <a:xfrm flipH="1">
            <a:off x="5721995" y="2389471"/>
            <a:ext cx="585628" cy="408981"/>
          </a:xfrm>
          <a:prstGeom prst="straightConnector1">
            <a:avLst/>
          </a:prstGeom>
          <a:solidFill>
            <a:schemeClr val="accent1"/>
          </a:solidFill>
          <a:ln w="9525" cap="flat" cmpd="sng" algn="ctr">
            <a:solidFill>
              <a:schemeClr val="accent1"/>
            </a:solidFill>
            <a:prstDash val="solid"/>
            <a:round/>
            <a:headEnd type="none" w="med" len="me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2633210" y="1260850"/>
            <a:ext cx="893194" cy="261610"/>
          </a:xfrm>
          <a:prstGeom prst="rect">
            <a:avLst/>
          </a:prstGeom>
          <a:noFill/>
        </p:spPr>
        <p:txBody>
          <a:bodyPr wrap="none" rtlCol="0">
            <a:spAutoFit/>
          </a:bodyPr>
          <a:lstStyle/>
          <a:p>
            <a:r>
              <a:rPr lang="en-US" sz="1100" b="1" dirty="0">
                <a:solidFill>
                  <a:srgbClr val="000000">
                    <a:lumMod val="65000"/>
                    <a:lumOff val="35000"/>
                  </a:srgbClr>
                </a:solidFill>
              </a:rPr>
              <a:t>Initial view</a:t>
            </a:r>
          </a:p>
        </p:txBody>
      </p:sp>
      <p:sp>
        <p:nvSpPr>
          <p:cNvPr id="25" name="TextBox 24"/>
          <p:cNvSpPr txBox="1"/>
          <p:nvPr/>
        </p:nvSpPr>
        <p:spPr>
          <a:xfrm>
            <a:off x="5318849" y="1260850"/>
            <a:ext cx="1335623" cy="261610"/>
          </a:xfrm>
          <a:prstGeom prst="rect">
            <a:avLst/>
          </a:prstGeom>
          <a:noFill/>
        </p:spPr>
        <p:txBody>
          <a:bodyPr wrap="none" rtlCol="0">
            <a:spAutoFit/>
          </a:bodyPr>
          <a:lstStyle/>
          <a:p>
            <a:r>
              <a:rPr lang="en-US" sz="1100" b="1" dirty="0">
                <a:solidFill>
                  <a:srgbClr val="000000">
                    <a:lumMod val="65000"/>
                    <a:lumOff val="35000"/>
                  </a:srgbClr>
                </a:solidFill>
              </a:rPr>
              <a:t>Post-debate view</a:t>
            </a:r>
          </a:p>
        </p:txBody>
      </p:sp>
      <p:sp>
        <p:nvSpPr>
          <p:cNvPr id="28" name="TextBox 27"/>
          <p:cNvSpPr txBox="1"/>
          <p:nvPr/>
        </p:nvSpPr>
        <p:spPr>
          <a:xfrm>
            <a:off x="5346694" y="2221972"/>
            <a:ext cx="970137" cy="246221"/>
          </a:xfrm>
          <a:prstGeom prst="rect">
            <a:avLst/>
          </a:prstGeom>
          <a:noFill/>
        </p:spPr>
        <p:txBody>
          <a:bodyPr wrap="none" rtlCol="0">
            <a:spAutoFit/>
          </a:bodyPr>
          <a:lstStyle/>
          <a:p>
            <a:r>
              <a:rPr lang="en-US" sz="1000" b="1" dirty="0">
                <a:solidFill>
                  <a:srgbClr val="1E5EA4"/>
                </a:solidFill>
              </a:rPr>
              <a:t>+10 opposed</a:t>
            </a:r>
          </a:p>
        </p:txBody>
      </p:sp>
      <p:sp>
        <p:nvSpPr>
          <p:cNvPr id="31" name="Pentagon 30"/>
          <p:cNvSpPr/>
          <p:nvPr/>
        </p:nvSpPr>
        <p:spPr bwMode="auto">
          <a:xfrm>
            <a:off x="3865415" y="1716108"/>
            <a:ext cx="1115293" cy="502381"/>
          </a:xfrm>
          <a:prstGeom prst="homePlate">
            <a:avLst>
              <a:gd name="adj" fmla="val 38686"/>
            </a:avLst>
          </a:prstGeom>
          <a:noFill/>
          <a:ln w="9525" cap="flat" cmpd="sng" algn="ctr">
            <a:solidFill>
              <a:schemeClr val="accent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r>
              <a:rPr lang="en-US" sz="900" i="1" dirty="0">
                <a:solidFill>
                  <a:srgbClr val="000000"/>
                </a:solidFill>
              </a:rPr>
              <a:t>+13 post-debate shift toward opposition</a:t>
            </a:r>
          </a:p>
        </p:txBody>
      </p:sp>
    </p:spTree>
    <p:extLst>
      <p:ext uri="{BB962C8B-B14F-4D97-AF65-F5344CB8AC3E}">
        <p14:creationId xmlns:p14="http://schemas.microsoft.com/office/powerpoint/2010/main" val="2309508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Perceived Impact of Tax Law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71364474"/>
              </p:ext>
            </p:extLst>
          </p:nvPr>
        </p:nvGraphicFramePr>
        <p:xfrm>
          <a:off x="893618" y="1102867"/>
          <a:ext cx="7218218"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7</a:t>
            </a:fld>
            <a:endParaRPr lang="en-US"/>
          </a:p>
        </p:txBody>
      </p:sp>
      <p:sp>
        <p:nvSpPr>
          <p:cNvPr id="6" name="TextBox 5"/>
          <p:cNvSpPr txBox="1"/>
          <p:nvPr/>
        </p:nvSpPr>
        <p:spPr>
          <a:xfrm>
            <a:off x="8383979" y="1245437"/>
            <a:ext cx="575799" cy="3021340"/>
          </a:xfrm>
          <a:prstGeom prst="rect">
            <a:avLst/>
          </a:prstGeom>
          <a:noFill/>
        </p:spPr>
        <p:txBody>
          <a:bodyPr wrap="none" rtlCol="0">
            <a:spAutoFit/>
          </a:bodyPr>
          <a:lstStyle/>
          <a:p>
            <a:pPr>
              <a:spcBef>
                <a:spcPts val="1700"/>
              </a:spcBef>
            </a:pPr>
            <a:r>
              <a:rPr lang="en-US" sz="900" dirty="0">
                <a:solidFill>
                  <a:schemeClr val="tx1">
                    <a:lumMod val="65000"/>
                    <a:lumOff val="35000"/>
                  </a:schemeClr>
                </a:solidFill>
              </a:rPr>
              <a:t>Net </a:t>
            </a:r>
            <a:br>
              <a:rPr lang="en-US" sz="900" dirty="0">
                <a:solidFill>
                  <a:schemeClr val="tx1">
                    <a:lumMod val="65000"/>
                    <a:lumOff val="35000"/>
                  </a:schemeClr>
                </a:solidFill>
              </a:rPr>
            </a:br>
            <a:r>
              <a:rPr lang="en-US" sz="900" dirty="0">
                <a:solidFill>
                  <a:schemeClr val="tx1">
                    <a:lumMod val="65000"/>
                    <a:lumOff val="35000"/>
                  </a:schemeClr>
                </a:solidFill>
              </a:rPr>
              <a:t>positive</a:t>
            </a:r>
          </a:p>
          <a:p>
            <a:pPr>
              <a:spcBef>
                <a:spcPts val="1700"/>
              </a:spcBef>
            </a:pPr>
            <a:r>
              <a:rPr lang="en-US" sz="900" b="1" dirty="0">
                <a:solidFill>
                  <a:schemeClr val="accent1"/>
                </a:solidFill>
              </a:rPr>
              <a:t>+18</a:t>
            </a:r>
          </a:p>
          <a:p>
            <a:pPr>
              <a:spcBef>
                <a:spcPts val="2500"/>
              </a:spcBef>
            </a:pPr>
            <a:r>
              <a:rPr lang="en-US" sz="900" b="1" dirty="0">
                <a:solidFill>
                  <a:schemeClr val="accent1"/>
                </a:solidFill>
              </a:rPr>
              <a:t>  +7</a:t>
            </a:r>
          </a:p>
          <a:p>
            <a:pPr>
              <a:spcBef>
                <a:spcPts val="2500"/>
              </a:spcBef>
            </a:pPr>
            <a:r>
              <a:rPr lang="en-US" sz="900" dirty="0">
                <a:solidFill>
                  <a:schemeClr val="tx1">
                    <a:lumMod val="65000"/>
                    <a:lumOff val="35000"/>
                  </a:schemeClr>
                </a:solidFill>
              </a:rPr>
              <a:t> </a:t>
            </a:r>
            <a:r>
              <a:rPr lang="en-US" sz="900" b="1" dirty="0">
                <a:solidFill>
                  <a:schemeClr val="accent3"/>
                </a:solidFill>
              </a:rPr>
              <a:t>-17</a:t>
            </a:r>
          </a:p>
          <a:p>
            <a:pPr>
              <a:spcBef>
                <a:spcPts val="2500"/>
              </a:spcBef>
            </a:pPr>
            <a:r>
              <a:rPr lang="en-US" sz="900" b="1" dirty="0">
                <a:solidFill>
                  <a:schemeClr val="accent3"/>
                </a:solidFill>
              </a:rPr>
              <a:t> -29</a:t>
            </a:r>
          </a:p>
          <a:p>
            <a:pPr>
              <a:spcBef>
                <a:spcPts val="2500"/>
              </a:spcBef>
            </a:pPr>
            <a:r>
              <a:rPr lang="en-US" sz="900" b="1" dirty="0">
                <a:solidFill>
                  <a:schemeClr val="accent3"/>
                </a:solidFill>
              </a:rPr>
              <a:t>-32</a:t>
            </a:r>
          </a:p>
          <a:p>
            <a:pPr>
              <a:spcBef>
                <a:spcPts val="2500"/>
              </a:spcBef>
            </a:pPr>
            <a:r>
              <a:rPr lang="en-US" sz="900" b="1" dirty="0">
                <a:solidFill>
                  <a:schemeClr val="accent3"/>
                </a:solidFill>
              </a:rPr>
              <a:t> -34</a:t>
            </a:r>
          </a:p>
        </p:txBody>
      </p:sp>
      <p:sp>
        <p:nvSpPr>
          <p:cNvPr id="8" name="TextBox 7"/>
          <p:cNvSpPr txBox="1"/>
          <p:nvPr/>
        </p:nvSpPr>
        <p:spPr>
          <a:xfrm>
            <a:off x="176652" y="3221180"/>
            <a:ext cx="942109" cy="400110"/>
          </a:xfrm>
          <a:prstGeom prst="rect">
            <a:avLst/>
          </a:prstGeom>
          <a:noFill/>
        </p:spPr>
        <p:txBody>
          <a:bodyPr wrap="square" rtlCol="0">
            <a:spAutoFit/>
          </a:bodyPr>
          <a:lstStyle/>
          <a:p>
            <a:r>
              <a:rPr lang="en-US" sz="1000" b="1" dirty="0">
                <a:solidFill>
                  <a:schemeClr val="accent3"/>
                </a:solidFill>
              </a:rPr>
              <a:t>Negative impact</a:t>
            </a:r>
          </a:p>
        </p:txBody>
      </p:sp>
      <p:sp>
        <p:nvSpPr>
          <p:cNvPr id="9" name="TextBox 8"/>
          <p:cNvSpPr txBox="1"/>
          <p:nvPr/>
        </p:nvSpPr>
        <p:spPr>
          <a:xfrm>
            <a:off x="211287" y="1884217"/>
            <a:ext cx="942109" cy="400110"/>
          </a:xfrm>
          <a:prstGeom prst="rect">
            <a:avLst/>
          </a:prstGeom>
          <a:noFill/>
        </p:spPr>
        <p:txBody>
          <a:bodyPr wrap="square" rtlCol="0">
            <a:spAutoFit/>
          </a:bodyPr>
          <a:lstStyle/>
          <a:p>
            <a:r>
              <a:rPr lang="en-US" sz="1000" b="1" dirty="0">
                <a:solidFill>
                  <a:schemeClr val="accent1"/>
                </a:solidFill>
              </a:rPr>
              <a:t>Positive impact</a:t>
            </a:r>
          </a:p>
        </p:txBody>
      </p:sp>
      <p:sp>
        <p:nvSpPr>
          <p:cNvPr id="10" name="Left Brace 9"/>
          <p:cNvSpPr/>
          <p:nvPr/>
        </p:nvSpPr>
        <p:spPr bwMode="auto">
          <a:xfrm>
            <a:off x="990599" y="1662546"/>
            <a:ext cx="166254" cy="824346"/>
          </a:xfrm>
          <a:prstGeom prst="leftBrace">
            <a:avLst/>
          </a:prstGeom>
          <a:noFill/>
          <a:ln w="9525"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1" name="Left Brace 10"/>
          <p:cNvSpPr/>
          <p:nvPr/>
        </p:nvSpPr>
        <p:spPr bwMode="auto">
          <a:xfrm>
            <a:off x="990599" y="2632365"/>
            <a:ext cx="197432" cy="1634412"/>
          </a:xfrm>
          <a:prstGeom prst="leftBrace">
            <a:avLst/>
          </a:prstGeom>
          <a:noFill/>
          <a:ln w="9525" cap="flat" cmpd="sng" algn="ctr">
            <a:solidFill>
              <a:schemeClr val="accent3"/>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Arial" charset="0"/>
            </a:endParaRPr>
          </a:p>
        </p:txBody>
      </p:sp>
      <p:sp>
        <p:nvSpPr>
          <p:cNvPr id="12" name="TextBox 11"/>
          <p:cNvSpPr txBox="1"/>
          <p:nvPr/>
        </p:nvSpPr>
        <p:spPr>
          <a:xfrm>
            <a:off x="2847009" y="4509658"/>
            <a:ext cx="3449982" cy="253916"/>
          </a:xfrm>
          <a:prstGeom prst="rect">
            <a:avLst/>
          </a:prstGeom>
          <a:noFill/>
          <a:ln>
            <a:solidFill>
              <a:schemeClr val="accent1"/>
            </a:solidFill>
          </a:ln>
        </p:spPr>
        <p:txBody>
          <a:bodyPr wrap="none" rtlCol="0">
            <a:spAutoFit/>
          </a:bodyPr>
          <a:lstStyle/>
          <a:p>
            <a:r>
              <a:rPr lang="en-US" sz="1050" dirty="0"/>
              <a:t>One in three voters (32%) expects to pay less in taxes.</a:t>
            </a:r>
          </a:p>
        </p:txBody>
      </p:sp>
    </p:spTree>
    <p:extLst>
      <p:ext uri="{BB962C8B-B14F-4D97-AF65-F5344CB8AC3E}">
        <p14:creationId xmlns:p14="http://schemas.microsoft.com/office/powerpoint/2010/main" val="3141225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a:t>One-Third Perceive Increase in Take-Home Pay, One-Quarter See Tax Cut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0848154"/>
              </p:ext>
            </p:extLst>
          </p:nvPr>
        </p:nvGraphicFramePr>
        <p:xfrm>
          <a:off x="270164" y="1314450"/>
          <a:ext cx="8714509" cy="3386138"/>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pPr>
                <a:defRPr/>
              </a:pPr>
              <a:t>8</a:t>
            </a:fld>
            <a:endParaRPr lang="en-US"/>
          </a:p>
        </p:txBody>
      </p:sp>
      <p:sp>
        <p:nvSpPr>
          <p:cNvPr id="8" name="TextBox 7"/>
          <p:cNvSpPr txBox="1"/>
          <p:nvPr/>
        </p:nvSpPr>
        <p:spPr>
          <a:xfrm>
            <a:off x="835467" y="1079603"/>
            <a:ext cx="3002240" cy="430887"/>
          </a:xfrm>
          <a:prstGeom prst="rect">
            <a:avLst/>
          </a:prstGeom>
          <a:noFill/>
        </p:spPr>
        <p:txBody>
          <a:bodyPr wrap="square" rtlCol="0">
            <a:spAutoFit/>
          </a:bodyPr>
          <a:lstStyle/>
          <a:p>
            <a:r>
              <a:rPr lang="en-US" sz="1100" i="1" dirty="0">
                <a:solidFill>
                  <a:schemeClr val="tx1">
                    <a:lumMod val="65000"/>
                    <a:lumOff val="35000"/>
                  </a:schemeClr>
                </a:solidFill>
              </a:rPr>
              <a:t>Have you or your household had your taxes lowered as a result of the tax law?</a:t>
            </a:r>
          </a:p>
        </p:txBody>
      </p:sp>
      <p:cxnSp>
        <p:nvCxnSpPr>
          <p:cNvPr id="11" name="Straight Connector 10"/>
          <p:cNvCxnSpPr/>
          <p:nvPr/>
        </p:nvCxnSpPr>
        <p:spPr bwMode="auto">
          <a:xfrm flipH="1">
            <a:off x="4468091" y="1079603"/>
            <a:ext cx="234502" cy="3624015"/>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TextBox 8"/>
          <p:cNvSpPr txBox="1"/>
          <p:nvPr/>
        </p:nvSpPr>
        <p:spPr>
          <a:xfrm>
            <a:off x="5084618" y="1079603"/>
            <a:ext cx="3546764" cy="430887"/>
          </a:xfrm>
          <a:prstGeom prst="rect">
            <a:avLst/>
          </a:prstGeom>
          <a:noFill/>
        </p:spPr>
        <p:txBody>
          <a:bodyPr wrap="square" rtlCol="0">
            <a:spAutoFit/>
          </a:bodyPr>
          <a:lstStyle/>
          <a:p>
            <a:r>
              <a:rPr lang="en-US" sz="1100" i="1" dirty="0">
                <a:solidFill>
                  <a:schemeClr val="tx1">
                    <a:lumMod val="65000"/>
                    <a:lumOff val="35000"/>
                  </a:schemeClr>
                </a:solidFill>
              </a:rPr>
              <a:t>Have you or anyone in your household seen an increase in take-home pay as a result of the tax law?</a:t>
            </a:r>
          </a:p>
        </p:txBody>
      </p:sp>
    </p:spTree>
    <p:extLst>
      <p:ext uri="{BB962C8B-B14F-4D97-AF65-F5344CB8AC3E}">
        <p14:creationId xmlns:p14="http://schemas.microsoft.com/office/powerpoint/2010/main" val="2526106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Wealthy, Executives Will Benefit More Than Middle Class, Employees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47930972"/>
              </p:ext>
            </p:extLst>
          </p:nvPr>
        </p:nvGraphicFramePr>
        <p:xfrm>
          <a:off x="230627" y="1683318"/>
          <a:ext cx="4336601" cy="297792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92871B65-642A-4956-AD99-54792413B5FD}" type="slidenum">
              <a:rPr lang="en-US" smtClean="0">
                <a:solidFill>
                  <a:srgbClr val="000000">
                    <a:lumMod val="65000"/>
                    <a:lumOff val="35000"/>
                  </a:srgbClr>
                </a:solidFill>
              </a:rPr>
              <a:pPr>
                <a:defRPr/>
              </a:pPr>
              <a:t>9</a:t>
            </a:fld>
            <a:endParaRPr lang="en-US">
              <a:solidFill>
                <a:srgbClr val="000000">
                  <a:lumMod val="65000"/>
                  <a:lumOff val="35000"/>
                </a:srgbClr>
              </a:solidFill>
            </a:endParaRPr>
          </a:p>
        </p:txBody>
      </p:sp>
      <p:sp>
        <p:nvSpPr>
          <p:cNvPr id="6" name="TextBox 5"/>
          <p:cNvSpPr txBox="1"/>
          <p:nvPr/>
        </p:nvSpPr>
        <p:spPr>
          <a:xfrm>
            <a:off x="946299" y="1079603"/>
            <a:ext cx="3002240" cy="261610"/>
          </a:xfrm>
          <a:prstGeom prst="rect">
            <a:avLst/>
          </a:prstGeom>
          <a:noFill/>
        </p:spPr>
        <p:txBody>
          <a:bodyPr wrap="square" rtlCol="0">
            <a:spAutoFit/>
          </a:bodyPr>
          <a:lstStyle/>
          <a:p>
            <a:r>
              <a:rPr lang="en-US" sz="1100" i="1" dirty="0">
                <a:solidFill>
                  <a:srgbClr val="000000">
                    <a:lumMod val="65000"/>
                    <a:lumOff val="35000"/>
                  </a:srgbClr>
                </a:solidFill>
              </a:rPr>
              <a:t>Who will benefit most from the tax plan?</a:t>
            </a:r>
          </a:p>
        </p:txBody>
      </p:sp>
      <p:sp>
        <p:nvSpPr>
          <p:cNvPr id="7" name="TextBox 6"/>
          <p:cNvSpPr txBox="1"/>
          <p:nvPr/>
        </p:nvSpPr>
        <p:spPr>
          <a:xfrm>
            <a:off x="2365323" y="2806126"/>
            <a:ext cx="1174509" cy="600164"/>
          </a:xfrm>
          <a:prstGeom prst="rect">
            <a:avLst/>
          </a:prstGeom>
          <a:noFill/>
        </p:spPr>
        <p:txBody>
          <a:bodyPr wrap="square" rtlCol="0">
            <a:spAutoFit/>
          </a:bodyPr>
          <a:lstStyle/>
          <a:p>
            <a:r>
              <a:rPr lang="en-US" sz="1100" b="1" dirty="0">
                <a:solidFill>
                  <a:srgbClr val="000000"/>
                </a:solidFill>
              </a:rPr>
              <a:t>WEALTHY</a:t>
            </a:r>
          </a:p>
          <a:p>
            <a:r>
              <a:rPr lang="en-US" sz="1100" b="1" dirty="0">
                <a:solidFill>
                  <a:srgbClr val="000000"/>
                </a:solidFill>
              </a:rPr>
              <a:t>WILL BENEFIT MOST</a:t>
            </a:r>
          </a:p>
        </p:txBody>
      </p:sp>
      <p:sp>
        <p:nvSpPr>
          <p:cNvPr id="8" name="TextBox 7"/>
          <p:cNvSpPr txBox="1"/>
          <p:nvPr/>
        </p:nvSpPr>
        <p:spPr>
          <a:xfrm>
            <a:off x="1017549" y="1849566"/>
            <a:ext cx="962122" cy="261610"/>
          </a:xfrm>
          <a:prstGeom prst="rect">
            <a:avLst/>
          </a:prstGeom>
          <a:noFill/>
        </p:spPr>
        <p:txBody>
          <a:bodyPr wrap="none" rtlCol="0">
            <a:spAutoFit/>
          </a:bodyPr>
          <a:lstStyle/>
          <a:p>
            <a:r>
              <a:rPr lang="en-US" sz="1100" dirty="0">
                <a:solidFill>
                  <a:srgbClr val="000000"/>
                </a:solidFill>
              </a:rPr>
              <a:t>Middle class</a:t>
            </a:r>
          </a:p>
        </p:txBody>
      </p:sp>
      <p:sp>
        <p:nvSpPr>
          <p:cNvPr id="9" name="TextBox 8"/>
          <p:cNvSpPr txBox="1"/>
          <p:nvPr/>
        </p:nvSpPr>
        <p:spPr>
          <a:xfrm>
            <a:off x="629545" y="2870907"/>
            <a:ext cx="633507" cy="430887"/>
          </a:xfrm>
          <a:prstGeom prst="rect">
            <a:avLst/>
          </a:prstGeom>
          <a:noFill/>
        </p:spPr>
        <p:txBody>
          <a:bodyPr wrap="none" rtlCol="0">
            <a:spAutoFit/>
          </a:bodyPr>
          <a:lstStyle/>
          <a:p>
            <a:r>
              <a:rPr lang="en-US" sz="1100" dirty="0">
                <a:solidFill>
                  <a:srgbClr val="000000"/>
                </a:solidFill>
              </a:rPr>
              <a:t>Both </a:t>
            </a:r>
            <a:br>
              <a:rPr lang="en-US" sz="1100" dirty="0">
                <a:solidFill>
                  <a:srgbClr val="000000"/>
                </a:solidFill>
              </a:rPr>
            </a:br>
            <a:r>
              <a:rPr lang="en-US" sz="1100" dirty="0">
                <a:solidFill>
                  <a:srgbClr val="000000"/>
                </a:solidFill>
              </a:rPr>
              <a:t>equally</a:t>
            </a:r>
          </a:p>
        </p:txBody>
      </p:sp>
      <p:graphicFrame>
        <p:nvGraphicFramePr>
          <p:cNvPr id="10" name="Content Placeholder 4"/>
          <p:cNvGraphicFramePr>
            <a:graphicFrameLocks/>
          </p:cNvGraphicFramePr>
          <p:nvPr>
            <p:extLst>
              <p:ext uri="{D42A27DB-BD31-4B8C-83A1-F6EECF244321}">
                <p14:modId xmlns:p14="http://schemas.microsoft.com/office/powerpoint/2010/main" val="3690779782"/>
              </p:ext>
            </p:extLst>
          </p:nvPr>
        </p:nvGraphicFramePr>
        <p:xfrm>
          <a:off x="4580954" y="1704913"/>
          <a:ext cx="4336601" cy="2977923"/>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p:cNvSpPr txBox="1"/>
          <p:nvPr/>
        </p:nvSpPr>
        <p:spPr>
          <a:xfrm>
            <a:off x="5296626" y="1079603"/>
            <a:ext cx="3002240" cy="430887"/>
          </a:xfrm>
          <a:prstGeom prst="rect">
            <a:avLst/>
          </a:prstGeom>
          <a:noFill/>
        </p:spPr>
        <p:txBody>
          <a:bodyPr wrap="square" rtlCol="0">
            <a:spAutoFit/>
          </a:bodyPr>
          <a:lstStyle/>
          <a:p>
            <a:r>
              <a:rPr lang="en-US" sz="1100" i="1" dirty="0">
                <a:solidFill>
                  <a:srgbClr val="000000">
                    <a:lumMod val="65000"/>
                    <a:lumOff val="35000"/>
                  </a:srgbClr>
                </a:solidFill>
              </a:rPr>
              <a:t>Who will benefit most from the tax cuts for corporations in the law?</a:t>
            </a:r>
          </a:p>
        </p:txBody>
      </p:sp>
      <p:sp>
        <p:nvSpPr>
          <p:cNvPr id="12" name="TextBox 11"/>
          <p:cNvSpPr txBox="1"/>
          <p:nvPr/>
        </p:nvSpPr>
        <p:spPr>
          <a:xfrm>
            <a:off x="6594763" y="2578932"/>
            <a:ext cx="1427010" cy="938719"/>
          </a:xfrm>
          <a:prstGeom prst="rect">
            <a:avLst/>
          </a:prstGeom>
          <a:noFill/>
        </p:spPr>
        <p:txBody>
          <a:bodyPr wrap="square" rtlCol="0">
            <a:spAutoFit/>
          </a:bodyPr>
          <a:lstStyle/>
          <a:p>
            <a:r>
              <a:rPr lang="en-US" sz="1100" b="1" dirty="0">
                <a:solidFill>
                  <a:srgbClr val="000000"/>
                </a:solidFill>
              </a:rPr>
              <a:t>SHARE-</a:t>
            </a:r>
            <a:br>
              <a:rPr lang="en-US" sz="1100" b="1" dirty="0">
                <a:solidFill>
                  <a:srgbClr val="000000"/>
                </a:solidFill>
              </a:rPr>
            </a:br>
            <a:r>
              <a:rPr lang="en-US" sz="1100" b="1" dirty="0">
                <a:solidFill>
                  <a:srgbClr val="000000"/>
                </a:solidFill>
              </a:rPr>
              <a:t>HOLDERS/</a:t>
            </a:r>
          </a:p>
          <a:p>
            <a:r>
              <a:rPr lang="en-US" sz="1100" b="1" dirty="0">
                <a:solidFill>
                  <a:srgbClr val="000000"/>
                </a:solidFill>
              </a:rPr>
              <a:t>CORPORATE EXECUTIVES</a:t>
            </a:r>
            <a:br>
              <a:rPr lang="en-US" sz="1100" b="1" dirty="0">
                <a:solidFill>
                  <a:srgbClr val="000000"/>
                </a:solidFill>
              </a:rPr>
            </a:br>
            <a:r>
              <a:rPr lang="en-US" sz="1100" b="1" dirty="0">
                <a:solidFill>
                  <a:srgbClr val="000000"/>
                </a:solidFill>
              </a:rPr>
              <a:t>BENEFIT MOST</a:t>
            </a:r>
          </a:p>
        </p:txBody>
      </p:sp>
      <p:sp>
        <p:nvSpPr>
          <p:cNvPr id="13" name="TextBox 12"/>
          <p:cNvSpPr txBox="1"/>
          <p:nvPr/>
        </p:nvSpPr>
        <p:spPr>
          <a:xfrm>
            <a:off x="5212791" y="1610370"/>
            <a:ext cx="1500732" cy="430887"/>
          </a:xfrm>
          <a:prstGeom prst="rect">
            <a:avLst/>
          </a:prstGeom>
          <a:noFill/>
        </p:spPr>
        <p:txBody>
          <a:bodyPr wrap="none" rtlCol="0">
            <a:spAutoFit/>
          </a:bodyPr>
          <a:lstStyle/>
          <a:p>
            <a:r>
              <a:rPr lang="en-US" sz="1100" dirty="0">
                <a:solidFill>
                  <a:srgbClr val="000000"/>
                </a:solidFill>
              </a:rPr>
              <a:t>Employees: improve </a:t>
            </a:r>
            <a:br>
              <a:rPr lang="en-US" sz="1100" dirty="0">
                <a:solidFill>
                  <a:srgbClr val="000000"/>
                </a:solidFill>
              </a:rPr>
            </a:br>
            <a:r>
              <a:rPr lang="en-US" sz="1100" dirty="0">
                <a:solidFill>
                  <a:srgbClr val="000000"/>
                </a:solidFill>
              </a:rPr>
              <a:t>benefits/wages</a:t>
            </a:r>
          </a:p>
        </p:txBody>
      </p:sp>
      <p:sp>
        <p:nvSpPr>
          <p:cNvPr id="14" name="TextBox 13"/>
          <p:cNvSpPr txBox="1"/>
          <p:nvPr/>
        </p:nvSpPr>
        <p:spPr>
          <a:xfrm>
            <a:off x="4979872" y="2738728"/>
            <a:ext cx="633507" cy="430887"/>
          </a:xfrm>
          <a:prstGeom prst="rect">
            <a:avLst/>
          </a:prstGeom>
          <a:noFill/>
        </p:spPr>
        <p:txBody>
          <a:bodyPr wrap="none" rtlCol="0">
            <a:spAutoFit/>
          </a:bodyPr>
          <a:lstStyle/>
          <a:p>
            <a:r>
              <a:rPr lang="en-US" sz="1100" dirty="0">
                <a:solidFill>
                  <a:srgbClr val="000000"/>
                </a:solidFill>
              </a:rPr>
              <a:t>Both </a:t>
            </a:r>
            <a:br>
              <a:rPr lang="en-US" sz="1100" dirty="0">
                <a:solidFill>
                  <a:srgbClr val="000000"/>
                </a:solidFill>
              </a:rPr>
            </a:br>
            <a:r>
              <a:rPr lang="en-US" sz="1100" dirty="0">
                <a:solidFill>
                  <a:srgbClr val="000000"/>
                </a:solidFill>
              </a:rPr>
              <a:t>equally</a:t>
            </a:r>
          </a:p>
        </p:txBody>
      </p:sp>
      <p:cxnSp>
        <p:nvCxnSpPr>
          <p:cNvPr id="16" name="Straight Connector 15"/>
          <p:cNvCxnSpPr/>
          <p:nvPr/>
        </p:nvCxnSpPr>
        <p:spPr bwMode="auto">
          <a:xfrm flipH="1">
            <a:off x="4354186" y="1039479"/>
            <a:ext cx="217824" cy="3366265"/>
          </a:xfrm>
          <a:prstGeom prst="line">
            <a:avLst/>
          </a:prstGeom>
          <a:solidFill>
            <a:schemeClr val="accent1"/>
          </a:solidFill>
          <a:ln w="9525"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87420721"/>
      </p:ext>
    </p:extLst>
  </p:cSld>
  <p:clrMapOvr>
    <a:masterClrMapping/>
  </p:clrMapOvr>
</p:sld>
</file>

<file path=ppt/theme/theme1.xml><?xml version="1.0" encoding="utf-8"?>
<a:theme xmlns:a="http://schemas.openxmlformats.org/drawingml/2006/main" name="Default Design">
  <a:themeElements>
    <a:clrScheme name="Hart muted blue/red 2">
      <a:dk1>
        <a:srgbClr val="000000"/>
      </a:dk1>
      <a:lt1>
        <a:srgbClr val="FFFFFF"/>
      </a:lt1>
      <a:dk2>
        <a:srgbClr val="000000"/>
      </a:dk2>
      <a:lt2>
        <a:srgbClr val="808080"/>
      </a:lt2>
      <a:accent1>
        <a:srgbClr val="1E5EA4"/>
      </a:accent1>
      <a:accent2>
        <a:srgbClr val="76A1E0"/>
      </a:accent2>
      <a:accent3>
        <a:srgbClr val="BF1609"/>
      </a:accent3>
      <a:accent4>
        <a:srgbClr val="E15959"/>
      </a:accent4>
      <a:accent5>
        <a:srgbClr val="EFAE2D"/>
      </a:accent5>
      <a:accent6>
        <a:srgbClr val="606060"/>
      </a:accent6>
      <a:hlink>
        <a:srgbClr val="CC0000"/>
      </a:hlink>
      <a:folHlink>
        <a:srgbClr val="FF7C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000000"/>
        </a:lt2>
        <a:accent1>
          <a:srgbClr val="000099"/>
        </a:accent1>
        <a:accent2>
          <a:srgbClr val="6699FF"/>
        </a:accent2>
        <a:accent3>
          <a:srgbClr val="FFFFFF"/>
        </a:accent3>
        <a:accent4>
          <a:srgbClr val="000000"/>
        </a:accent4>
        <a:accent5>
          <a:srgbClr val="AAAACA"/>
        </a:accent5>
        <a:accent6>
          <a:srgbClr val="5C8AE7"/>
        </a:accent6>
        <a:hlink>
          <a:srgbClr val="CC0000"/>
        </a:hlink>
        <a:folHlink>
          <a:srgbClr val="FF505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3336</Words>
  <Application>Microsoft Office PowerPoint</Application>
  <PresentationFormat>On-screen Show (16:9)</PresentationFormat>
  <Paragraphs>536</Paragraphs>
  <Slides>30</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Times New Roman</vt:lpstr>
      <vt:lpstr>Wingdings</vt:lpstr>
      <vt:lpstr>Default Design</vt:lpstr>
      <vt:lpstr>PowerPoint Presentation</vt:lpstr>
      <vt:lpstr>SURVEY METHODOLOGY</vt:lpstr>
      <vt:lpstr>Broad Economic Satisfaction</vt:lpstr>
      <vt:lpstr>Strong Support for Progressive Priorities </vt:lpstr>
      <vt:lpstr>Voters Are Split over Tax Bill, Whether Associated with Republicans or Trump</vt:lpstr>
      <vt:lpstr>Debate Erodes Support for Tax Bill</vt:lpstr>
      <vt:lpstr>Perceived Impact of Tax Law</vt:lpstr>
      <vt:lpstr>One-Third Perceive Increase in Take-Home Pay, One-Quarter See Tax Cut</vt:lpstr>
      <vt:lpstr>Wealthy, Executives Will Benefit More Than Middle Class, Employees</vt:lpstr>
      <vt:lpstr>Top Reason to Support Tax Bill:  Lower Taxes for Ordinary Americans</vt:lpstr>
      <vt:lpstr>Voters Believe Criticisms of Tax Bill Are True</vt:lpstr>
      <vt:lpstr>Top Concerns about Tax Bill:  Temporary Cuts for Middle Class, Cuts to Medicare/Medicaid/Social Security</vt:lpstr>
      <vt:lpstr>Criticisms of Tax Bill:  Concern vs. Credibility</vt:lpstr>
      <vt:lpstr>Opposition Message:  Bill Cuts Medicare, Medicaid, Social Security, and Education</vt:lpstr>
      <vt:lpstr>Opposition Message:  Huge Tax Breaks for Millionaires, Permanent Cuts for Corporations Not Average Americans</vt:lpstr>
      <vt:lpstr>Opposition Message:  Undermining Healthcare</vt:lpstr>
      <vt:lpstr>Opposition Message:  Corrupt Washington Deal</vt:lpstr>
      <vt:lpstr>Top Messages in Support of Tax Bill Focus on Middle Class</vt:lpstr>
      <vt:lpstr>Rebuttal to Conservative Economic Message:  Law Increases Debt, Will Force Cuts to Medicare/Medicaid/Social Security/Education</vt:lpstr>
      <vt:lpstr>Rebuttals to Conservative Tax Cutting Message:  Middle-Class Cuts Are Temporary, Breaks for Wealthy Donors and Corporate Interests</vt:lpstr>
      <vt:lpstr>Rebuttals to Conservative Business Messages:  Few Bonuses/Raises, Benefits to CEOs and Wealthy Stockholders</vt:lpstr>
      <vt:lpstr>Citing Benefits of Law for Powerful Interests and Politicians Is Powerful</vt:lpstr>
      <vt:lpstr>Volunteered Reasons to Oppose Tax Law, after Debate</vt:lpstr>
      <vt:lpstr>Getting Language Right</vt:lpstr>
      <vt:lpstr>Most Important Cuts to Avoid</vt:lpstr>
      <vt:lpstr>After Debate, Yes Vote Is Bigger Liability for Member of Congress</vt:lpstr>
      <vt:lpstr>PowerPoint Presentation</vt:lpstr>
      <vt:lpstr>Candidate Who Favors Progressive Tax Changes Beats a Tax Bill Supporter</vt:lpstr>
      <vt:lpstr>Strong Support for Changing Tax Bill</vt:lpstr>
      <vt:lpstr>Weak Ratings for Republican Campaign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2014-02-06T22:17:30Z</dcterms:created>
  <dcterms:modified xsi:type="dcterms:W3CDTF">2018-03-27T05:07:48Z</dcterms:modified>
</cp:coreProperties>
</file>