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0" r:id="rId2"/>
    <p:sldId id="306" r:id="rId3"/>
    <p:sldId id="274" r:id="rId4"/>
    <p:sldId id="298" r:id="rId5"/>
    <p:sldId id="299" r:id="rId6"/>
    <p:sldId id="289" r:id="rId7"/>
    <p:sldId id="302" r:id="rId8"/>
    <p:sldId id="304" r:id="rId9"/>
    <p:sldId id="307" r:id="rId10"/>
    <p:sldId id="294" r:id="rId11"/>
    <p:sldId id="271" r:id="rId12"/>
    <p:sldId id="296" r:id="rId13"/>
    <p:sldId id="276" r:id="rId14"/>
    <p:sldId id="286" r:id="rId15"/>
    <p:sldId id="273" r:id="rId16"/>
    <p:sldId id="282" r:id="rId17"/>
    <p:sldId id="290" r:id="rId18"/>
    <p:sldId id="305" r:id="rId19"/>
    <p:sldId id="308" r:id="rId20"/>
    <p:sldId id="309" r:id="rId21"/>
    <p:sldId id="310" r:id="rId22"/>
    <p:sldId id="263" r:id="rId23"/>
    <p:sldId id="259" r:id="rId24"/>
    <p:sldId id="261" r:id="rId25"/>
    <p:sldId id="262" r:id="rId26"/>
    <p:sldId id="264" r:id="rId27"/>
    <p:sldId id="265" r:id="rId28"/>
    <p:sldId id="266" r:id="rId29"/>
    <p:sldId id="311" r:id="rId30"/>
    <p:sldId id="279" r:id="rId31"/>
    <p:sldId id="280" r:id="rId32"/>
    <p:sldId id="281" r:id="rId33"/>
    <p:sldId id="312" r:id="rId3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DDA"/>
    <a:srgbClr val="FC4246"/>
    <a:srgbClr val="071442"/>
    <a:srgbClr val="E5DD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50"/>
    <p:restoredTop sz="87075" autoAdjust="0"/>
  </p:normalViewPr>
  <p:slideViewPr>
    <p:cSldViewPr snapToGrid="0" snapToObjects="1">
      <p:cViewPr varScale="1">
        <p:scale>
          <a:sx n="59" d="100"/>
          <a:sy n="59" d="100"/>
        </p:scale>
        <p:origin x="64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01053AE-E587-DA48-80D0-C6E162DE6CC4}" type="datetimeFigureOut">
              <a:rPr lang="en-US" smtClean="0"/>
              <a:t>3/3/2021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AFB2B15-8ADF-624C-8AF7-1D84FAC0206F}" type="slidenum">
              <a:rPr lang="en-US" smtClean="0"/>
              <a:t>‹#›</a:t>
            </a:fld>
            <a:endParaRPr lang="en-US"/>
          </a:p>
        </p:txBody>
      </p:sp>
    </p:spTree>
    <p:extLst>
      <p:ext uri="{BB962C8B-B14F-4D97-AF65-F5344CB8AC3E}">
        <p14:creationId xmlns:p14="http://schemas.microsoft.com/office/powerpoint/2010/main" val="2750379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mericansfortaxfairness.org/issue/joe-bidens-tax-pla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balance.com/fy-2020-federal-budget-summary-of-revenue-and-spending-479786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mericansfortaxfairness.org/issue/joe-bidens-tax-pla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mericansfortaxfairness.org/issue/joe-bidens-tax-pla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tN4dV8jwgA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mericansfortaxfairness.org/wp-content/uploads/Biden-clip.mp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mericansfortaxfairness.org/issue/joe-bidens-tax-pla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mericansfortaxfairness.org/issue/joe-bidens-bold-investment-agend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1</a:t>
            </a:fld>
            <a:endParaRPr lang="en-US"/>
          </a:p>
        </p:txBody>
      </p:sp>
    </p:spTree>
    <p:extLst>
      <p:ext uri="{BB962C8B-B14F-4D97-AF65-F5344CB8AC3E}">
        <p14:creationId xmlns:p14="http://schemas.microsoft.com/office/powerpoint/2010/main" val="300978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ATF fact sheet </a:t>
            </a:r>
            <a:r>
              <a:rPr lang="en-US" b="0" i="0" dirty="0">
                <a:solidFill>
                  <a:srgbClr val="333333"/>
                </a:solidFill>
                <a:effectLst/>
                <a:latin typeface="Calibri" panose="020F0502020204030204" pitchFamily="34" charset="0"/>
                <a:cs typeface="Calibri" panose="020F0502020204030204" pitchFamily="34" charset="0"/>
              </a:rPr>
              <a:t>JOE BIDEN’S TAX PLAN</a:t>
            </a: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https://americansfortaxfairness.org/issue/joe-bidens-tax-plan/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12</a:t>
            </a:fld>
            <a:endParaRPr lang="en-US"/>
          </a:p>
        </p:txBody>
      </p:sp>
    </p:spTree>
    <p:extLst>
      <p:ext uri="{BB962C8B-B14F-4D97-AF65-F5344CB8AC3E}">
        <p14:creationId xmlns:p14="http://schemas.microsoft.com/office/powerpoint/2010/main" val="397244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National Association of State Budget Officers, 2020</a:t>
            </a:r>
          </a:p>
          <a:p>
            <a:r>
              <a:rPr lang="en-US" dirty="0"/>
              <a:t>See Master Table at https://docs.google.com/spreadsheets/d/14-gDSXvXWW5Jtcp597QTYiHHweCRkuPXGIi4LXYoFRo/edit?usp=sharing</a:t>
            </a:r>
          </a:p>
          <a:p>
            <a:endParaRPr lang="en-US" dirty="0"/>
          </a:p>
          <a:p>
            <a:r>
              <a:rPr lang="en-US" dirty="0"/>
              <a:t>In many states, governments have announced they want to cut taxes.</a:t>
            </a:r>
          </a:p>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14</a:t>
            </a:fld>
            <a:endParaRPr lang="en-US"/>
          </a:p>
        </p:txBody>
      </p:sp>
    </p:spTree>
    <p:extLst>
      <p:ext uri="{BB962C8B-B14F-4D97-AF65-F5344CB8AC3E}">
        <p14:creationId xmlns:p14="http://schemas.microsoft.com/office/powerpoint/2010/main" val="1274143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ATF calculations are at this spreadsheet – see $4 Trillion Table.</a:t>
            </a:r>
          </a:p>
          <a:p>
            <a:r>
              <a:rPr lang="en-US" b="0" i="0" dirty="0">
                <a:solidFill>
                  <a:srgbClr val="000000"/>
                </a:solidFill>
                <a:effectLst/>
                <a:latin typeface="Arial" panose="020B0604020202020204" pitchFamily="34" charset="0"/>
              </a:rPr>
              <a:t>https://docs.google.com/spreadsheets/d/14-gDSXvXWW5Jtcp597QTYiHHweCRkuPXGIi4LXYoFRo/edit?usp=sharing</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Calculations are based on a 2020 federal budget of $4.8 trillion </a:t>
            </a:r>
            <a:r>
              <a:rPr lang="en-US" b="0" dirty="0">
                <a:effectLst/>
                <a:latin typeface="Arial Narrow" panose="020B0606020202030204" pitchFamily="34" charset="0"/>
              </a:rPr>
              <a:t>of which $3.5 trillion was spent on programs that do not fund state and local governments: </a:t>
            </a:r>
          </a:p>
          <a:p>
            <a:r>
              <a:rPr lang="en-US" b="0" dirty="0">
                <a:effectLst/>
                <a:latin typeface="Arial Narrow" panose="020B0606020202030204" pitchFamily="34" charset="0"/>
              </a:rPr>
              <a:t>$1.155 trillion for Social Security, $843 billion for Medicare, $690 billion for the military, $576 billon for interest on the debt and $214 billion for veterans’ affairs.</a:t>
            </a:r>
          </a:p>
          <a:p>
            <a:r>
              <a:rPr lang="en-US" b="0" u="sng" dirty="0">
                <a:solidFill>
                  <a:srgbClr val="1155CC"/>
                </a:solidFill>
                <a:effectLst/>
                <a:latin typeface="Arial Narrow" panose="020B0606020202030204" pitchFamily="34" charset="0"/>
                <a:hlinkClick r:id="rId3"/>
              </a:rPr>
              <a:t>https://www.thebalance.com/fy-2020-federal-budget-summary-of-revenue-and-spending-4797868</a:t>
            </a:r>
            <a:endParaRPr lang="en-US" b="0" u="sng" dirty="0">
              <a:solidFill>
                <a:srgbClr val="1155CC"/>
              </a:solidFill>
              <a:effectLst/>
              <a:latin typeface="Arial Narrow" panose="020B0606020202030204" pitchFamily="34" charset="0"/>
            </a:endParaRPr>
          </a:p>
          <a:p>
            <a:pPr fontAlgn="b"/>
            <a:endParaRPr lang="en-US" b="0" dirty="0">
              <a:effectLst/>
              <a:latin typeface="Arial Narrow" panose="020B0606020202030204" pitchFamily="34" charset="0"/>
            </a:endParaRPr>
          </a:p>
          <a:p>
            <a:pPr fontAlgn="b"/>
            <a:r>
              <a:rPr lang="en-US" b="0" dirty="0">
                <a:effectLst/>
                <a:latin typeface="Arial Narrow" panose="020B0606020202030204" pitchFamily="34" charset="0"/>
              </a:rPr>
              <a:t>$1.3 trillion remains after subtracting the $3.5 trillion cost of those programs. Federal funds to states amounted to about $733 billion in 2020, or about 56% of the $1.3 trillion total. 56% of $4 trillion in new revenue (roughly what had been proposed by candidate Joe Biden) that is not allocated to the excluded programs above equals $2.5 trillion divided among the states over 10 years.</a:t>
            </a:r>
          </a:p>
          <a:p>
            <a:r>
              <a:rPr lang="en-US" dirty="0"/>
              <a:t> </a:t>
            </a:r>
          </a:p>
          <a:p>
            <a:r>
              <a:rPr lang="en-US" dirty="0"/>
              <a:t>State revenue shortfall estimates are from media stories.</a:t>
            </a:r>
          </a:p>
        </p:txBody>
      </p:sp>
      <p:sp>
        <p:nvSpPr>
          <p:cNvPr id="4" name="Slide Number Placeholder 3"/>
          <p:cNvSpPr>
            <a:spLocks noGrp="1"/>
          </p:cNvSpPr>
          <p:nvPr>
            <p:ph type="sldNum" sz="quarter" idx="5"/>
          </p:nvPr>
        </p:nvSpPr>
        <p:spPr/>
        <p:txBody>
          <a:bodyPr/>
          <a:lstStyle/>
          <a:p>
            <a:fld id="{0AFB2B15-8ADF-624C-8AF7-1D84FAC0206F}" type="slidenum">
              <a:rPr lang="en-US" smtClean="0"/>
              <a:t>15</a:t>
            </a:fld>
            <a:endParaRPr lang="en-US"/>
          </a:p>
        </p:txBody>
      </p:sp>
    </p:spTree>
    <p:extLst>
      <p:ext uri="{BB962C8B-B14F-4D97-AF65-F5344CB8AC3E}">
        <p14:creationId xmlns:p14="http://schemas.microsoft.com/office/powerpoint/2010/main" val="4105336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18</a:t>
            </a:fld>
            <a:endParaRPr lang="en-US"/>
          </a:p>
        </p:txBody>
      </p:sp>
    </p:spTree>
    <p:extLst>
      <p:ext uri="{BB962C8B-B14F-4D97-AF65-F5344CB8AC3E}">
        <p14:creationId xmlns:p14="http://schemas.microsoft.com/office/powerpoint/2010/main" val="1838146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19</a:t>
            </a:fld>
            <a:endParaRPr lang="en-US"/>
          </a:p>
        </p:txBody>
      </p:sp>
    </p:spTree>
    <p:extLst>
      <p:ext uri="{BB962C8B-B14F-4D97-AF65-F5344CB8AC3E}">
        <p14:creationId xmlns:p14="http://schemas.microsoft.com/office/powerpoint/2010/main" val="2238421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20</a:t>
            </a:fld>
            <a:endParaRPr lang="en-US"/>
          </a:p>
        </p:txBody>
      </p:sp>
    </p:spTree>
    <p:extLst>
      <p:ext uri="{BB962C8B-B14F-4D97-AF65-F5344CB8AC3E}">
        <p14:creationId xmlns:p14="http://schemas.microsoft.com/office/powerpoint/2010/main" val="1572874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27</a:t>
            </a:fld>
            <a:endParaRPr lang="en-US"/>
          </a:p>
        </p:txBody>
      </p:sp>
    </p:spTree>
    <p:extLst>
      <p:ext uri="{BB962C8B-B14F-4D97-AF65-F5344CB8AC3E}">
        <p14:creationId xmlns:p14="http://schemas.microsoft.com/office/powerpoint/2010/main" val="2109354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28</a:t>
            </a:fld>
            <a:endParaRPr lang="en-US"/>
          </a:p>
        </p:txBody>
      </p:sp>
    </p:spTree>
    <p:extLst>
      <p:ext uri="{BB962C8B-B14F-4D97-AF65-F5344CB8AC3E}">
        <p14:creationId xmlns:p14="http://schemas.microsoft.com/office/powerpoint/2010/main" val="321928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29</a:t>
            </a:fld>
            <a:endParaRPr lang="en-US"/>
          </a:p>
        </p:txBody>
      </p:sp>
    </p:spTree>
    <p:extLst>
      <p:ext uri="{BB962C8B-B14F-4D97-AF65-F5344CB8AC3E}">
        <p14:creationId xmlns:p14="http://schemas.microsoft.com/office/powerpoint/2010/main" val="605978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31</a:t>
            </a:fld>
            <a:endParaRPr lang="en-US"/>
          </a:p>
        </p:txBody>
      </p:sp>
    </p:spTree>
    <p:extLst>
      <p:ext uri="{BB962C8B-B14F-4D97-AF65-F5344CB8AC3E}">
        <p14:creationId xmlns:p14="http://schemas.microsoft.com/office/powerpoint/2010/main" val="12752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ATF fact sheet </a:t>
            </a:r>
            <a:r>
              <a:rPr lang="en-US" b="0" i="0" dirty="0">
                <a:solidFill>
                  <a:srgbClr val="333333"/>
                </a:solidFill>
                <a:effectLst/>
                <a:latin typeface="Calibri" panose="020F0502020204030204" pitchFamily="34" charset="0"/>
                <a:cs typeface="Calibri" panose="020F0502020204030204" pitchFamily="34" charset="0"/>
              </a:rPr>
              <a:t>JOE BIDEN’S TAX PLAN</a:t>
            </a: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https://americansfortaxfairness.org/issue/joe-bidens-tax-plan/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2</a:t>
            </a:fld>
            <a:endParaRPr lang="en-US"/>
          </a:p>
        </p:txBody>
      </p:sp>
    </p:spTree>
    <p:extLst>
      <p:ext uri="{BB962C8B-B14F-4D97-AF65-F5344CB8AC3E}">
        <p14:creationId xmlns:p14="http://schemas.microsoft.com/office/powerpoint/2010/main" val="3732337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32</a:t>
            </a:fld>
            <a:endParaRPr lang="en-US"/>
          </a:p>
        </p:txBody>
      </p:sp>
    </p:spTree>
    <p:extLst>
      <p:ext uri="{BB962C8B-B14F-4D97-AF65-F5344CB8AC3E}">
        <p14:creationId xmlns:p14="http://schemas.microsoft.com/office/powerpoint/2010/main" val="267676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33</a:t>
            </a:fld>
            <a:endParaRPr lang="en-US"/>
          </a:p>
        </p:txBody>
      </p:sp>
    </p:spTree>
    <p:extLst>
      <p:ext uri="{BB962C8B-B14F-4D97-AF65-F5344CB8AC3E}">
        <p14:creationId xmlns:p14="http://schemas.microsoft.com/office/powerpoint/2010/main" val="2728990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additional information go to ATF fact sheet </a:t>
            </a:r>
            <a:r>
              <a:rPr lang="en-US" b="0" i="0" dirty="0">
                <a:solidFill>
                  <a:srgbClr val="333333"/>
                </a:solidFill>
                <a:effectLst/>
                <a:latin typeface="Calibri" panose="020F0502020204030204" pitchFamily="34" charset="0"/>
                <a:cs typeface="Calibri" panose="020F0502020204030204" pitchFamily="34" charset="0"/>
              </a:rPr>
              <a:t>BIDEN-HARRIS WIN A TAX FAIRNESS MANDATE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https://americansfortaxfairness.org/issue/biden-harris-win-tax-fairness-mandate/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4</a:t>
            </a:fld>
            <a:endParaRPr lang="en-US"/>
          </a:p>
        </p:txBody>
      </p:sp>
    </p:spTree>
    <p:extLst>
      <p:ext uri="{BB962C8B-B14F-4D97-AF65-F5344CB8AC3E}">
        <p14:creationId xmlns:p14="http://schemas.microsoft.com/office/powerpoint/2010/main" val="58335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full ALG Research memo go to</a:t>
            </a:r>
            <a:endParaRPr lang="en-US" b="0" i="0" dirty="0">
              <a:solidFill>
                <a:srgbClr val="333333"/>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https://americansfortaxfairness.org/issue/biden-2020-pollster-highlighting-tax-fairness-can-provide-major-benefits-democrats/</a:t>
            </a:r>
          </a:p>
          <a:p>
            <a:endParaRPr lang="en-US" dirty="0"/>
          </a:p>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5</a:t>
            </a:fld>
            <a:endParaRPr lang="en-US"/>
          </a:p>
        </p:txBody>
      </p:sp>
    </p:spTree>
    <p:extLst>
      <p:ext uri="{BB962C8B-B14F-4D97-AF65-F5344CB8AC3E}">
        <p14:creationId xmlns:p14="http://schemas.microsoft.com/office/powerpoint/2010/main" val="363805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full ALG Research memo go to</a:t>
            </a:r>
            <a:endParaRPr lang="en-US" b="0" i="0" dirty="0">
              <a:solidFill>
                <a:srgbClr val="333333"/>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https://americansfortaxfairness.org/issue/biden-2020-pollster-highlighting-tax-fairness-can-provide-major-benefits-democrats/</a:t>
            </a:r>
          </a:p>
          <a:p>
            <a:endParaRPr lang="en-US" dirty="0"/>
          </a:p>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6</a:t>
            </a:fld>
            <a:endParaRPr lang="en-US"/>
          </a:p>
        </p:txBody>
      </p:sp>
    </p:spTree>
    <p:extLst>
      <p:ext uri="{BB962C8B-B14F-4D97-AF65-F5344CB8AC3E}">
        <p14:creationId xmlns:p14="http://schemas.microsoft.com/office/powerpoint/2010/main" val="156581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URL is here:</a:t>
            </a:r>
          </a:p>
          <a:p>
            <a:r>
              <a:rPr lang="en-US" dirty="0">
                <a:hlinkClick r:id="rId3"/>
              </a:rPr>
              <a:t>https://www.youtube.com/watch?v=tN4dV8jwgAU</a:t>
            </a:r>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7</a:t>
            </a:fld>
            <a:endParaRPr lang="en-US"/>
          </a:p>
        </p:txBody>
      </p:sp>
    </p:spTree>
    <p:extLst>
      <p:ext uri="{BB962C8B-B14F-4D97-AF65-F5344CB8AC3E}">
        <p14:creationId xmlns:p14="http://schemas.microsoft.com/office/powerpoint/2010/main" val="18311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URL is here:</a:t>
            </a:r>
          </a:p>
          <a:p>
            <a:r>
              <a:rPr lang="en-US" b="0" i="0">
                <a:solidFill>
                  <a:srgbClr val="1155CC"/>
                </a:solidFill>
                <a:effectLst/>
                <a:latin typeface="Arial" panose="020B0604020202020204" pitchFamily="34" charset="0"/>
                <a:hlinkClick r:id="rId3"/>
              </a:rPr>
              <a:t>https://americansfortaxfairness.org/wp-content/uploads/Biden-clip.mp4</a:t>
            </a:r>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8</a:t>
            </a:fld>
            <a:endParaRPr lang="en-US"/>
          </a:p>
        </p:txBody>
      </p:sp>
    </p:spTree>
    <p:extLst>
      <p:ext uri="{BB962C8B-B14F-4D97-AF65-F5344CB8AC3E}">
        <p14:creationId xmlns:p14="http://schemas.microsoft.com/office/powerpoint/2010/main" val="68403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ATF fact sheet </a:t>
            </a:r>
            <a:r>
              <a:rPr lang="en-US" b="0" i="0" dirty="0">
                <a:solidFill>
                  <a:srgbClr val="333333"/>
                </a:solidFill>
                <a:effectLst/>
                <a:latin typeface="Calibri" panose="020F0502020204030204" pitchFamily="34" charset="0"/>
                <a:cs typeface="Calibri" panose="020F0502020204030204" pitchFamily="34" charset="0"/>
              </a:rPr>
              <a:t>JOE BIDEN’S TAX PLAN</a:t>
            </a: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https://americansfortaxfairness.org/issue/joe-bidens-tax-plan/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9</a:t>
            </a:fld>
            <a:endParaRPr lang="en-US"/>
          </a:p>
        </p:txBody>
      </p:sp>
    </p:spTree>
    <p:extLst>
      <p:ext uri="{BB962C8B-B14F-4D97-AF65-F5344CB8AC3E}">
        <p14:creationId xmlns:p14="http://schemas.microsoft.com/office/powerpoint/2010/main" val="336422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 of Biden’s investment plans that he proposed during the campaign range from $7 trillion to $11 trillion depending on the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ATF fact sheet </a:t>
            </a:r>
            <a:r>
              <a:rPr lang="en-US" b="0" i="0" dirty="0">
                <a:solidFill>
                  <a:srgbClr val="333333"/>
                </a:solidFill>
                <a:effectLst/>
                <a:latin typeface="Calibri" panose="020F0502020204030204" pitchFamily="34" charset="0"/>
                <a:cs typeface="Calibri" panose="020F0502020204030204" pitchFamily="34" charset="0"/>
              </a:rPr>
              <a:t>JOE BIDEN’S BOLD INVESTMENT AGENDA</a:t>
            </a: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https://americansfortaxfairness.org/issue/joe-bidens-bold-investment-agenda/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FB2B15-8ADF-624C-8AF7-1D84FAC0206F}" type="slidenum">
              <a:rPr lang="en-US" smtClean="0"/>
              <a:t>11</a:t>
            </a:fld>
            <a:endParaRPr lang="en-US"/>
          </a:p>
        </p:txBody>
      </p:sp>
    </p:spTree>
    <p:extLst>
      <p:ext uri="{BB962C8B-B14F-4D97-AF65-F5344CB8AC3E}">
        <p14:creationId xmlns:p14="http://schemas.microsoft.com/office/powerpoint/2010/main" val="2520008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2F22-2664-B449-979D-518F9CC245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B6CB76-38DC-1044-9B7B-F41A4945B8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C023B5-26DA-6A4F-A36A-38C1DC7F381A}"/>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5" name="Footer Placeholder 4">
            <a:extLst>
              <a:ext uri="{FF2B5EF4-FFF2-40B4-BE49-F238E27FC236}">
                <a16:creationId xmlns:a16="http://schemas.microsoft.com/office/drawing/2014/main" id="{8387D4FA-D92D-E041-8B14-015280795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CB929-5B0C-AF4C-8A70-AD09799E3527}"/>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2207546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492A-496B-1E4B-A16A-0EDE46628F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A9B4E6-E3B9-5840-9A06-92EE999311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5C646-FC6F-D14A-AE7B-4C539ABDC022}"/>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5" name="Footer Placeholder 4">
            <a:extLst>
              <a:ext uri="{FF2B5EF4-FFF2-40B4-BE49-F238E27FC236}">
                <a16:creationId xmlns:a16="http://schemas.microsoft.com/office/drawing/2014/main" id="{9C454F12-6C62-124A-B26C-16A700F24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4002F-77B8-0F4E-8E54-CFBE0B0C59A7}"/>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1035192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0BCE2A-FD46-C54B-98F3-A28EE85B32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31D78-4A14-2746-87C9-8A27E36ADE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82202-0CE2-A744-97B4-AF9C6341A61A}"/>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5" name="Footer Placeholder 4">
            <a:extLst>
              <a:ext uri="{FF2B5EF4-FFF2-40B4-BE49-F238E27FC236}">
                <a16:creationId xmlns:a16="http://schemas.microsoft.com/office/drawing/2014/main" id="{051E52CD-45C1-9341-B7AB-34ABEED91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480F2-AC95-BB42-88A5-E1A93CAC646D}"/>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275159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66F0-9AF8-8D4D-9630-9B121BF408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27AE0C-8ED5-0B48-82D6-622B694DC0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12F1D-24E7-9144-88FB-A8164A6CCCA7}"/>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5" name="Footer Placeholder 4">
            <a:extLst>
              <a:ext uri="{FF2B5EF4-FFF2-40B4-BE49-F238E27FC236}">
                <a16:creationId xmlns:a16="http://schemas.microsoft.com/office/drawing/2014/main" id="{C9EA6E6A-94E4-9941-94F0-F8F1039E0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00841-205A-424A-8A8E-452B1E32D291}"/>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78219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1D0B-3FE7-484A-8EAE-3E97EC7287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3CE7E-9308-9842-8584-666BEC15A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E2377F-C5E9-264A-8F3F-3227AB7E054A}"/>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5" name="Footer Placeholder 4">
            <a:extLst>
              <a:ext uri="{FF2B5EF4-FFF2-40B4-BE49-F238E27FC236}">
                <a16:creationId xmlns:a16="http://schemas.microsoft.com/office/drawing/2014/main" id="{86D1DC85-ECAF-424C-A1B9-37AD6FC4E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2A6BC-64B2-6546-957D-17E0B65E561C}"/>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196452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5AC8-9510-3347-A874-3954C33A7D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1CEA91-BCCC-854F-B485-5024C01DFA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52749F-DBC3-3C42-8769-BCE38DB356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4482E-3CE9-6B4B-9793-221F74E00674}"/>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6" name="Footer Placeholder 5">
            <a:extLst>
              <a:ext uri="{FF2B5EF4-FFF2-40B4-BE49-F238E27FC236}">
                <a16:creationId xmlns:a16="http://schemas.microsoft.com/office/drawing/2014/main" id="{35597828-E8F1-694F-BEF9-EE426FDBC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3CE3A5-C90F-7042-9BA9-1D78AC632FA2}"/>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220526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D7F5-4D86-DE4E-876C-3F9F8EE2C8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74AC9-F980-7A4D-AFE7-B444B0CFC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7A156D-5CE0-BE42-AC42-2E11537DFC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AF4E31-0876-354B-8033-B0A534687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74E7CC-4612-8547-923B-74CC169C88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6CFCE6-6963-2149-9546-133D866DC3FF}"/>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8" name="Footer Placeholder 7">
            <a:extLst>
              <a:ext uri="{FF2B5EF4-FFF2-40B4-BE49-F238E27FC236}">
                <a16:creationId xmlns:a16="http://schemas.microsoft.com/office/drawing/2014/main" id="{0F31137B-031A-7B4F-80BF-BF2D8D5017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84C83F-65F2-154C-BBA1-896914B8BFFE}"/>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3557680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CE56-E614-9648-9601-4206931B7B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BDB094-7293-0544-8FF9-9FD5C15C4227}"/>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4" name="Footer Placeholder 3">
            <a:extLst>
              <a:ext uri="{FF2B5EF4-FFF2-40B4-BE49-F238E27FC236}">
                <a16:creationId xmlns:a16="http://schemas.microsoft.com/office/drawing/2014/main" id="{AE02CFD6-F29F-6749-BB57-1727306AB4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108A3B-CDA1-C641-95E5-DBD86D4F86D1}"/>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1755646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F953E7-55A6-CF40-A836-60CF7ABF58CB}"/>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3" name="Footer Placeholder 2">
            <a:extLst>
              <a:ext uri="{FF2B5EF4-FFF2-40B4-BE49-F238E27FC236}">
                <a16:creationId xmlns:a16="http://schemas.microsoft.com/office/drawing/2014/main" id="{BDA88F8F-0B13-4545-A7C6-21EEB39652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8C9352-CDCA-8140-9F48-96AAAA9CE4BA}"/>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1374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EB008-BF95-EA4E-B474-3EA8118AF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CB1C6A-4B7D-8E4E-9F04-8D96C830F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4FBEEC-15A5-9542-BD14-FA88F47BD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E506E-2794-834F-A3C6-7E830D295A22}"/>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6" name="Footer Placeholder 5">
            <a:extLst>
              <a:ext uri="{FF2B5EF4-FFF2-40B4-BE49-F238E27FC236}">
                <a16:creationId xmlns:a16="http://schemas.microsoft.com/office/drawing/2014/main" id="{AABD2145-CEBE-CF43-9DD5-F76F12AA3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515F02-7FB7-B943-AB2B-004AEAA9DF0F}"/>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3733914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16E4-DB34-D147-BCA8-85FED33CF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8D3A2-F83C-8F47-9731-65321EC3A5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415782-C0D1-AE48-920A-BB3523F2E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7720A5-8956-B44A-9CCD-8482EF97FACB}"/>
              </a:ext>
            </a:extLst>
          </p:cNvPr>
          <p:cNvSpPr>
            <a:spLocks noGrp="1"/>
          </p:cNvSpPr>
          <p:nvPr>
            <p:ph type="dt" sz="half" idx="10"/>
          </p:nvPr>
        </p:nvSpPr>
        <p:spPr/>
        <p:txBody>
          <a:bodyPr/>
          <a:lstStyle/>
          <a:p>
            <a:fld id="{6A0B2180-A766-0841-9DD0-80C1D0C732F3}" type="datetimeFigureOut">
              <a:rPr lang="en-US" smtClean="0"/>
              <a:t>3/3/2021</a:t>
            </a:fld>
            <a:endParaRPr lang="en-US"/>
          </a:p>
        </p:txBody>
      </p:sp>
      <p:sp>
        <p:nvSpPr>
          <p:cNvPr id="6" name="Footer Placeholder 5">
            <a:extLst>
              <a:ext uri="{FF2B5EF4-FFF2-40B4-BE49-F238E27FC236}">
                <a16:creationId xmlns:a16="http://schemas.microsoft.com/office/drawing/2014/main" id="{96A11FA5-AF8F-F742-B99D-988B6B7A8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FFF4B-2C27-7640-847E-A54423682CD0}"/>
              </a:ext>
            </a:extLst>
          </p:cNvPr>
          <p:cNvSpPr>
            <a:spLocks noGrp="1"/>
          </p:cNvSpPr>
          <p:nvPr>
            <p:ph type="sldNum" sz="quarter" idx="12"/>
          </p:nvPr>
        </p:nvSpPr>
        <p:spPr/>
        <p:txBody>
          <a:bodyPr/>
          <a:lstStyle/>
          <a:p>
            <a:fld id="{6BF981DD-86B5-FB44-81A1-5CAB2EE9CDF6}" type="slidenum">
              <a:rPr lang="en-US" smtClean="0"/>
              <a:t>‹#›</a:t>
            </a:fld>
            <a:endParaRPr lang="en-US"/>
          </a:p>
        </p:txBody>
      </p:sp>
    </p:spTree>
    <p:extLst>
      <p:ext uri="{BB962C8B-B14F-4D97-AF65-F5344CB8AC3E}">
        <p14:creationId xmlns:p14="http://schemas.microsoft.com/office/powerpoint/2010/main" val="92733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D4B14A-8584-7C4F-AC8D-4A6486114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0A3498-9548-8C45-A812-7929815C7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C4393-5890-CC44-ADC5-B2867B23E7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B2180-A766-0841-9DD0-80C1D0C732F3}" type="datetimeFigureOut">
              <a:rPr lang="en-US" smtClean="0"/>
              <a:t>3/3/2021</a:t>
            </a:fld>
            <a:endParaRPr lang="en-US"/>
          </a:p>
        </p:txBody>
      </p:sp>
      <p:sp>
        <p:nvSpPr>
          <p:cNvPr id="5" name="Footer Placeholder 4">
            <a:extLst>
              <a:ext uri="{FF2B5EF4-FFF2-40B4-BE49-F238E27FC236}">
                <a16:creationId xmlns:a16="http://schemas.microsoft.com/office/drawing/2014/main" id="{2CB860EE-15B1-6D46-8795-9D23C96AB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E1C324-2132-0349-B744-4F5B79592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981DD-86B5-FB44-81A1-5CAB2EE9CDF6}" type="slidenum">
              <a:rPr lang="en-US" smtClean="0"/>
              <a:t>‹#›</a:t>
            </a:fld>
            <a:endParaRPr lang="en-US"/>
          </a:p>
        </p:txBody>
      </p:sp>
    </p:spTree>
    <p:extLst>
      <p:ext uri="{BB962C8B-B14F-4D97-AF65-F5344CB8AC3E}">
        <p14:creationId xmlns:p14="http://schemas.microsoft.com/office/powerpoint/2010/main" val="846986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hyperlink" Target="mailto:fclemente@americansfortaxfairness.or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72B973-C0CC-1340-AFC4-68C41717641F}"/>
              </a:ext>
            </a:extLst>
          </p:cNvPr>
          <p:cNvSpPr/>
          <p:nvPr/>
        </p:nvSpPr>
        <p:spPr>
          <a:xfrm>
            <a:off x="0" y="-157656"/>
            <a:ext cx="12192000" cy="7015655"/>
          </a:xfrm>
          <a:prstGeom prst="rect">
            <a:avLst/>
          </a:prstGeom>
          <a:solidFill>
            <a:srgbClr val="07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386D80-B60A-3840-95B3-F278805F1FA7}"/>
              </a:ext>
            </a:extLst>
          </p:cNvPr>
          <p:cNvSpPr txBox="1"/>
          <p:nvPr/>
        </p:nvSpPr>
        <p:spPr>
          <a:xfrm>
            <a:off x="1037362" y="1467730"/>
            <a:ext cx="10117273" cy="3293209"/>
          </a:xfrm>
          <a:prstGeom prst="rect">
            <a:avLst/>
          </a:prstGeom>
          <a:noFill/>
        </p:spPr>
        <p:txBody>
          <a:bodyPr wrap="square" rtlCol="0">
            <a:spAutoFit/>
          </a:bodyPr>
          <a:lstStyle/>
          <a:p>
            <a:pPr algn="ctr"/>
            <a:r>
              <a:rPr lang="en-US" sz="5800" b="1" dirty="0">
                <a:solidFill>
                  <a:srgbClr val="E6DDDA"/>
                </a:solidFill>
                <a:latin typeface="Helvetica" pitchFamily="2" charset="0"/>
              </a:rPr>
              <a:t>THE CENTRAL ROLE OF TAXES IN </a:t>
            </a:r>
          </a:p>
          <a:p>
            <a:pPr algn="ctr"/>
            <a:endParaRPr lang="en-US" sz="1200" b="1" dirty="0">
              <a:solidFill>
                <a:srgbClr val="E6DDDA"/>
              </a:solidFill>
              <a:latin typeface="Helvetica" pitchFamily="2" charset="0"/>
            </a:endParaRPr>
          </a:p>
          <a:p>
            <a:pPr algn="ctr"/>
            <a:r>
              <a:rPr lang="en-US" sz="4000" b="1" dirty="0">
                <a:solidFill>
                  <a:srgbClr val="E6DDDA"/>
                </a:solidFill>
                <a:latin typeface="Helvetica" pitchFamily="2" charset="0"/>
              </a:rPr>
              <a:t>CREATING AN ECONOMY THAT </a:t>
            </a:r>
          </a:p>
          <a:p>
            <a:pPr algn="ctr"/>
            <a:r>
              <a:rPr lang="en-US" sz="4000" b="1" dirty="0">
                <a:solidFill>
                  <a:srgbClr val="E6DDDA"/>
                </a:solidFill>
                <a:latin typeface="Helvetica" pitchFamily="2" charset="0"/>
              </a:rPr>
              <a:t>WORKS FOR ALL OF US</a:t>
            </a:r>
          </a:p>
        </p:txBody>
      </p:sp>
      <p:pic>
        <p:nvPicPr>
          <p:cNvPr id="12" name="Picture 11" descr="Logo&#10;&#10;Description automatically generated with medium confidence">
            <a:extLst>
              <a:ext uri="{FF2B5EF4-FFF2-40B4-BE49-F238E27FC236}">
                <a16:creationId xmlns:a16="http://schemas.microsoft.com/office/drawing/2014/main" id="{671C4601-4688-2041-8F0C-711C0EE4AA57}"/>
              </a:ext>
            </a:extLst>
          </p:cNvPr>
          <p:cNvPicPr>
            <a:picLocks noChangeAspect="1"/>
          </p:cNvPicPr>
          <p:nvPr/>
        </p:nvPicPr>
        <p:blipFill>
          <a:blip r:embed="rId3"/>
          <a:stretch>
            <a:fillRect/>
          </a:stretch>
        </p:blipFill>
        <p:spPr>
          <a:xfrm>
            <a:off x="4662300" y="5213006"/>
            <a:ext cx="2867399" cy="662504"/>
          </a:xfrm>
          <a:prstGeom prst="rect">
            <a:avLst/>
          </a:prstGeom>
        </p:spPr>
      </p:pic>
    </p:spTree>
    <p:extLst>
      <p:ext uri="{BB962C8B-B14F-4D97-AF65-F5344CB8AC3E}">
        <p14:creationId xmlns:p14="http://schemas.microsoft.com/office/powerpoint/2010/main" val="389554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72B973-C0CC-1340-AFC4-68C41717641F}"/>
              </a:ext>
            </a:extLst>
          </p:cNvPr>
          <p:cNvSpPr/>
          <p:nvPr/>
        </p:nvSpPr>
        <p:spPr>
          <a:xfrm>
            <a:off x="0" y="0"/>
            <a:ext cx="12192000" cy="6858000"/>
          </a:xfrm>
          <a:prstGeom prst="rect">
            <a:avLst/>
          </a:prstGeom>
          <a:solidFill>
            <a:srgbClr val="07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386D80-B60A-3840-95B3-F278805F1FA7}"/>
              </a:ext>
            </a:extLst>
          </p:cNvPr>
          <p:cNvSpPr txBox="1"/>
          <p:nvPr/>
        </p:nvSpPr>
        <p:spPr>
          <a:xfrm>
            <a:off x="1037363" y="2044005"/>
            <a:ext cx="10117273" cy="1877437"/>
          </a:xfrm>
          <a:prstGeom prst="rect">
            <a:avLst/>
          </a:prstGeom>
          <a:noFill/>
        </p:spPr>
        <p:txBody>
          <a:bodyPr wrap="square" rtlCol="0">
            <a:spAutoFit/>
          </a:bodyPr>
          <a:lstStyle/>
          <a:p>
            <a:pPr algn="ctr"/>
            <a:r>
              <a:rPr lang="en-US" sz="5800" b="1" spc="300" dirty="0">
                <a:solidFill>
                  <a:srgbClr val="E6DDDA"/>
                </a:solidFill>
                <a:latin typeface="Helvetica" pitchFamily="2" charset="0"/>
              </a:rPr>
              <a:t>BIDEN’S BUILD BACK BETTER AGENDA</a:t>
            </a:r>
          </a:p>
        </p:txBody>
      </p:sp>
      <p:pic>
        <p:nvPicPr>
          <p:cNvPr id="5" name="Picture 4" descr="Logo&#10;&#10;Description automatically generated with medium confidence">
            <a:extLst>
              <a:ext uri="{FF2B5EF4-FFF2-40B4-BE49-F238E27FC236}">
                <a16:creationId xmlns:a16="http://schemas.microsoft.com/office/drawing/2014/main" id="{A4E0A676-836F-6642-9B27-E4A59E621E2B}"/>
              </a:ext>
            </a:extLst>
          </p:cNvPr>
          <p:cNvPicPr>
            <a:picLocks noChangeAspect="1"/>
          </p:cNvPicPr>
          <p:nvPr/>
        </p:nvPicPr>
        <p:blipFill>
          <a:blip r:embed="rId2"/>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748659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769118" y="497664"/>
            <a:ext cx="10557883" cy="1323439"/>
          </a:xfrm>
          <a:prstGeom prst="rect">
            <a:avLst/>
          </a:prstGeom>
          <a:noFill/>
        </p:spPr>
        <p:txBody>
          <a:bodyPr wrap="square" rtlCol="0">
            <a:spAutoFit/>
          </a:bodyPr>
          <a:lstStyle/>
          <a:p>
            <a:pPr algn="ctr"/>
            <a:r>
              <a:rPr lang="en-US" sz="4000" b="1" dirty="0">
                <a:solidFill>
                  <a:srgbClr val="071442"/>
                </a:solidFill>
                <a:latin typeface="Helvetica" pitchFamily="2" charset="0"/>
              </a:rPr>
              <a:t>BIDEN’S AGENDA: </a:t>
            </a:r>
          </a:p>
          <a:p>
            <a:pPr algn="ctr"/>
            <a:r>
              <a:rPr lang="en-US" sz="4000" b="1" dirty="0">
                <a:solidFill>
                  <a:srgbClr val="071442"/>
                </a:solidFill>
                <a:latin typeface="Helvetica" pitchFamily="2" charset="0"/>
              </a:rPr>
              <a:t>BUILD BACK BETTER INVESTMENTS</a:t>
            </a: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5" name="TextBox 4">
            <a:extLst>
              <a:ext uri="{FF2B5EF4-FFF2-40B4-BE49-F238E27FC236}">
                <a16:creationId xmlns:a16="http://schemas.microsoft.com/office/drawing/2014/main" id="{06B290F2-C17A-1F4D-B4E8-DF253191C9F2}"/>
              </a:ext>
            </a:extLst>
          </p:cNvPr>
          <p:cNvSpPr txBox="1"/>
          <p:nvPr/>
        </p:nvSpPr>
        <p:spPr>
          <a:xfrm>
            <a:off x="977107" y="2003067"/>
            <a:ext cx="3017520" cy="1692771"/>
          </a:xfrm>
          <a:prstGeom prst="rect">
            <a:avLst/>
          </a:prstGeom>
          <a:noFill/>
        </p:spPr>
        <p:txBody>
          <a:bodyPr wrap="square" rtlCol="0">
            <a:spAutoFit/>
          </a:bodyPr>
          <a:lstStyle/>
          <a:p>
            <a:pPr algn="ctr"/>
            <a:r>
              <a:rPr lang="en-US" sz="2600" dirty="0">
                <a:solidFill>
                  <a:srgbClr val="FF0000"/>
                </a:solidFill>
                <a:latin typeface="Akkurat Pro" panose="02000503030000020004" pitchFamily="2" charset="0"/>
              </a:rPr>
              <a:t>$2 Trillion</a:t>
            </a:r>
          </a:p>
          <a:p>
            <a:pPr algn="ctr"/>
            <a:r>
              <a:rPr lang="en-US" sz="2600" dirty="0">
                <a:solidFill>
                  <a:srgbClr val="071442"/>
                </a:solidFill>
                <a:latin typeface="Akkurat Pro" panose="02000503030000020004" pitchFamily="2" charset="0"/>
              </a:rPr>
              <a:t>Rebuild infrastructure &amp; clean energy</a:t>
            </a:r>
          </a:p>
        </p:txBody>
      </p:sp>
      <p:sp>
        <p:nvSpPr>
          <p:cNvPr id="6" name="TextBox 5">
            <a:extLst>
              <a:ext uri="{FF2B5EF4-FFF2-40B4-BE49-F238E27FC236}">
                <a16:creationId xmlns:a16="http://schemas.microsoft.com/office/drawing/2014/main" id="{312F26DA-9A41-1D4B-A815-4A69E9D164F8}"/>
              </a:ext>
            </a:extLst>
          </p:cNvPr>
          <p:cNvSpPr txBox="1"/>
          <p:nvPr/>
        </p:nvSpPr>
        <p:spPr>
          <a:xfrm>
            <a:off x="4422161" y="2019679"/>
            <a:ext cx="3228945" cy="2092881"/>
          </a:xfrm>
          <a:prstGeom prst="rect">
            <a:avLst/>
          </a:prstGeom>
          <a:noFill/>
        </p:spPr>
        <p:txBody>
          <a:bodyPr wrap="square" rtlCol="0">
            <a:spAutoFit/>
          </a:bodyPr>
          <a:lstStyle/>
          <a:p>
            <a:pPr algn="ctr"/>
            <a:r>
              <a:rPr lang="en-US" sz="2600" dirty="0">
                <a:solidFill>
                  <a:srgbClr val="FF0000"/>
                </a:solidFill>
                <a:latin typeface="Akkurat Pro" panose="02000503030000020004" pitchFamily="2" charset="0"/>
              </a:rPr>
              <a:t>$2 Trillion</a:t>
            </a:r>
          </a:p>
          <a:p>
            <a:pPr algn="ctr"/>
            <a:r>
              <a:rPr lang="en-US" sz="2600" dirty="0">
                <a:solidFill>
                  <a:srgbClr val="071442"/>
                </a:solidFill>
                <a:latin typeface="Akkurat Pro" panose="02000503030000020004" pitchFamily="2" charset="0"/>
              </a:rPr>
              <a:t>Major expansions to healthcare access &amp; affordability</a:t>
            </a:r>
          </a:p>
          <a:p>
            <a:pPr algn="ctr"/>
            <a:r>
              <a:rPr lang="en-US" sz="2600" dirty="0">
                <a:solidFill>
                  <a:srgbClr val="FF0000"/>
                </a:solidFill>
                <a:latin typeface="Akkurat Pro" panose="02000503030000020004" pitchFamily="2" charset="0"/>
              </a:rPr>
              <a:t> </a:t>
            </a:r>
          </a:p>
        </p:txBody>
      </p:sp>
      <p:sp>
        <p:nvSpPr>
          <p:cNvPr id="7" name="TextBox 6">
            <a:extLst>
              <a:ext uri="{FF2B5EF4-FFF2-40B4-BE49-F238E27FC236}">
                <a16:creationId xmlns:a16="http://schemas.microsoft.com/office/drawing/2014/main" id="{6C69DA7F-31D3-834B-8C34-804A2AF55AD2}"/>
              </a:ext>
            </a:extLst>
          </p:cNvPr>
          <p:cNvSpPr txBox="1"/>
          <p:nvPr/>
        </p:nvSpPr>
        <p:spPr>
          <a:xfrm>
            <a:off x="8017987" y="2007519"/>
            <a:ext cx="3017520" cy="2893100"/>
          </a:xfrm>
          <a:prstGeom prst="rect">
            <a:avLst/>
          </a:prstGeom>
          <a:noFill/>
        </p:spPr>
        <p:txBody>
          <a:bodyPr wrap="square" rtlCol="0">
            <a:spAutoFit/>
          </a:bodyPr>
          <a:lstStyle/>
          <a:p>
            <a:pPr algn="ctr"/>
            <a:r>
              <a:rPr lang="en-US" sz="2600" dirty="0">
                <a:solidFill>
                  <a:srgbClr val="FF0000"/>
                </a:solidFill>
                <a:latin typeface="Akkurat Pro" panose="02000503030000020004" pitchFamily="2" charset="0"/>
              </a:rPr>
              <a:t>$2 Trillion</a:t>
            </a:r>
          </a:p>
          <a:p>
            <a:pPr algn="ctr"/>
            <a:r>
              <a:rPr lang="en-US" sz="2600" dirty="0">
                <a:solidFill>
                  <a:srgbClr val="071442"/>
                </a:solidFill>
                <a:latin typeface="Akkurat Pro" panose="02000503030000020004" pitchFamily="2" charset="0"/>
              </a:rPr>
              <a:t>Childcare, universal </a:t>
            </a:r>
          </a:p>
          <a:p>
            <a:pPr algn="ctr"/>
            <a:r>
              <a:rPr lang="en-US" sz="2600" dirty="0">
                <a:solidFill>
                  <a:srgbClr val="071442"/>
                </a:solidFill>
                <a:latin typeface="Akkurat Pro" panose="02000503030000020004" pitchFamily="2" charset="0"/>
              </a:rPr>
              <a:t>pre-K, free public comm. college, pay down student debt</a:t>
            </a:r>
          </a:p>
          <a:p>
            <a:pPr algn="ctr"/>
            <a:endParaRPr lang="en-US" sz="2600" dirty="0">
              <a:solidFill>
                <a:srgbClr val="071442"/>
              </a:solidFill>
              <a:latin typeface="Akkurat Pro" panose="02000503030000020004" pitchFamily="2" charset="0"/>
            </a:endParaRPr>
          </a:p>
          <a:p>
            <a:pPr algn="ctr"/>
            <a:endParaRPr lang="en-US" sz="2600" dirty="0">
              <a:solidFill>
                <a:srgbClr val="071442"/>
              </a:solidFill>
              <a:latin typeface="Akkurat Pro" panose="02000503030000020004" pitchFamily="2" charset="0"/>
            </a:endParaRPr>
          </a:p>
        </p:txBody>
      </p:sp>
      <p:sp>
        <p:nvSpPr>
          <p:cNvPr id="40" name="TextBox 39">
            <a:extLst>
              <a:ext uri="{FF2B5EF4-FFF2-40B4-BE49-F238E27FC236}">
                <a16:creationId xmlns:a16="http://schemas.microsoft.com/office/drawing/2014/main" id="{CA705C11-57C0-884A-936E-36D7ABD93E65}"/>
              </a:ext>
            </a:extLst>
          </p:cNvPr>
          <p:cNvSpPr txBox="1"/>
          <p:nvPr/>
        </p:nvSpPr>
        <p:spPr>
          <a:xfrm>
            <a:off x="937331" y="4393398"/>
            <a:ext cx="3128001" cy="2092881"/>
          </a:xfrm>
          <a:prstGeom prst="rect">
            <a:avLst/>
          </a:prstGeom>
          <a:noFill/>
        </p:spPr>
        <p:txBody>
          <a:bodyPr wrap="square" rtlCol="0">
            <a:spAutoFit/>
          </a:bodyPr>
          <a:lstStyle/>
          <a:p>
            <a:pPr algn="ctr"/>
            <a:r>
              <a:rPr lang="en-US" sz="2600" dirty="0">
                <a:solidFill>
                  <a:srgbClr val="FF0000"/>
                </a:solidFill>
                <a:latin typeface="Akkurat Pro" panose="02000503030000020004" pitchFamily="2" charset="0"/>
              </a:rPr>
              <a:t>$650 Billion</a:t>
            </a:r>
          </a:p>
          <a:p>
            <a:pPr algn="ctr"/>
            <a:r>
              <a:rPr lang="en-US" sz="2600" dirty="0">
                <a:solidFill>
                  <a:srgbClr val="071442"/>
                </a:solidFill>
                <a:latin typeface="Akkurat Pro" panose="02000503030000020004" pitchFamily="2" charset="0"/>
              </a:rPr>
              <a:t>Affordable housing for working families</a:t>
            </a:r>
          </a:p>
          <a:p>
            <a:pPr algn="ctr"/>
            <a:endParaRPr lang="en-US" sz="2600" dirty="0">
              <a:solidFill>
                <a:srgbClr val="071442"/>
              </a:solidFill>
              <a:latin typeface="Akkurat Pro" panose="02000503030000020004" pitchFamily="2" charset="0"/>
            </a:endParaRPr>
          </a:p>
        </p:txBody>
      </p:sp>
      <p:sp>
        <p:nvSpPr>
          <p:cNvPr id="41" name="TextBox 40">
            <a:extLst>
              <a:ext uri="{FF2B5EF4-FFF2-40B4-BE49-F238E27FC236}">
                <a16:creationId xmlns:a16="http://schemas.microsoft.com/office/drawing/2014/main" id="{7E253E16-CB5D-E141-9E04-1C5D577335C8}"/>
              </a:ext>
            </a:extLst>
          </p:cNvPr>
          <p:cNvSpPr txBox="1"/>
          <p:nvPr/>
        </p:nvSpPr>
        <p:spPr>
          <a:xfrm>
            <a:off x="4242221" y="4393398"/>
            <a:ext cx="3600509" cy="2092881"/>
          </a:xfrm>
          <a:prstGeom prst="rect">
            <a:avLst/>
          </a:prstGeom>
          <a:noFill/>
        </p:spPr>
        <p:txBody>
          <a:bodyPr wrap="square" rtlCol="0">
            <a:spAutoFit/>
          </a:bodyPr>
          <a:lstStyle/>
          <a:p>
            <a:pPr algn="ctr"/>
            <a:r>
              <a:rPr lang="en-US" sz="2600" dirty="0">
                <a:solidFill>
                  <a:srgbClr val="FF0000"/>
                </a:solidFill>
                <a:latin typeface="Akkurat Pro" panose="02000503030000020004" pitchFamily="2" charset="0"/>
              </a:rPr>
              <a:t>$1 Trillion</a:t>
            </a:r>
          </a:p>
          <a:p>
            <a:pPr algn="ctr"/>
            <a:r>
              <a:rPr lang="en-US" sz="2600" dirty="0">
                <a:solidFill>
                  <a:srgbClr val="071442"/>
                </a:solidFill>
                <a:latin typeface="Akkurat Pro" panose="02000503030000020004" pitchFamily="2" charset="0"/>
              </a:rPr>
              <a:t>Strengthen Social Security &amp; Supplemental Security Income</a:t>
            </a:r>
          </a:p>
          <a:p>
            <a:pPr algn="ctr"/>
            <a:endParaRPr lang="en-US" sz="2600" dirty="0">
              <a:solidFill>
                <a:srgbClr val="FF0000"/>
              </a:solidFill>
              <a:latin typeface="Akkurat Pro" panose="02000503030000020004" pitchFamily="2" charset="0"/>
            </a:endParaRPr>
          </a:p>
        </p:txBody>
      </p:sp>
      <p:sp>
        <p:nvSpPr>
          <p:cNvPr id="15" name="TextBox 14">
            <a:extLst>
              <a:ext uri="{FF2B5EF4-FFF2-40B4-BE49-F238E27FC236}">
                <a16:creationId xmlns:a16="http://schemas.microsoft.com/office/drawing/2014/main" id="{6CC054E0-97E5-B14C-8D38-F5C7D9A173D5}"/>
              </a:ext>
            </a:extLst>
          </p:cNvPr>
          <p:cNvSpPr txBox="1"/>
          <p:nvPr/>
        </p:nvSpPr>
        <p:spPr>
          <a:xfrm>
            <a:off x="7726492" y="4393398"/>
            <a:ext cx="3600509" cy="1292662"/>
          </a:xfrm>
          <a:prstGeom prst="rect">
            <a:avLst/>
          </a:prstGeom>
          <a:noFill/>
        </p:spPr>
        <p:txBody>
          <a:bodyPr wrap="square" rtlCol="0">
            <a:spAutoFit/>
          </a:bodyPr>
          <a:lstStyle/>
          <a:p>
            <a:pPr algn="ctr"/>
            <a:r>
              <a:rPr lang="en-US" sz="2600" dirty="0">
                <a:solidFill>
                  <a:srgbClr val="FF0000"/>
                </a:solidFill>
                <a:latin typeface="Akkurat Pro" panose="02000503030000020004" pitchFamily="2" charset="0"/>
              </a:rPr>
              <a:t>$500 Billion</a:t>
            </a:r>
          </a:p>
          <a:p>
            <a:pPr algn="ctr"/>
            <a:r>
              <a:rPr lang="en-US" sz="2600" dirty="0">
                <a:solidFill>
                  <a:srgbClr val="071442"/>
                </a:solidFill>
                <a:latin typeface="Akkurat Pro" panose="02000503030000020004" pitchFamily="2" charset="0"/>
              </a:rPr>
              <a:t>Working family tax credits: EITC &amp; CTC</a:t>
            </a:r>
          </a:p>
        </p:txBody>
      </p:sp>
    </p:spTree>
    <p:extLst>
      <p:ext uri="{BB962C8B-B14F-4D97-AF65-F5344CB8AC3E}">
        <p14:creationId xmlns:p14="http://schemas.microsoft.com/office/powerpoint/2010/main" val="400776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769118" y="497664"/>
            <a:ext cx="10557883" cy="707886"/>
          </a:xfrm>
          <a:prstGeom prst="rect">
            <a:avLst/>
          </a:prstGeom>
          <a:noFill/>
        </p:spPr>
        <p:txBody>
          <a:bodyPr wrap="square" rtlCol="0">
            <a:spAutoFit/>
          </a:bodyPr>
          <a:lstStyle/>
          <a:p>
            <a:pPr algn="ctr"/>
            <a:r>
              <a:rPr lang="en-US" sz="4000" b="1" dirty="0">
                <a:solidFill>
                  <a:srgbClr val="071442"/>
                </a:solidFill>
                <a:latin typeface="Helvetica" pitchFamily="2" charset="0"/>
              </a:rPr>
              <a:t>BIDEN’S AGENDA: FAIR SHARE TAXES</a:t>
            </a: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5" name="TextBox 4">
            <a:extLst>
              <a:ext uri="{FF2B5EF4-FFF2-40B4-BE49-F238E27FC236}">
                <a16:creationId xmlns:a16="http://schemas.microsoft.com/office/drawing/2014/main" id="{06B290F2-C17A-1F4D-B4E8-DF253191C9F2}"/>
              </a:ext>
            </a:extLst>
          </p:cNvPr>
          <p:cNvSpPr txBox="1"/>
          <p:nvPr/>
        </p:nvSpPr>
        <p:spPr>
          <a:xfrm>
            <a:off x="1032347" y="1752237"/>
            <a:ext cx="3017520" cy="492443"/>
          </a:xfrm>
          <a:prstGeom prst="rect">
            <a:avLst/>
          </a:prstGeom>
          <a:noFill/>
        </p:spPr>
        <p:txBody>
          <a:bodyPr wrap="square" rtlCol="0">
            <a:spAutoFit/>
          </a:bodyPr>
          <a:lstStyle/>
          <a:p>
            <a:pPr algn="ctr"/>
            <a:r>
              <a:rPr lang="en-US" sz="2600" dirty="0">
                <a:solidFill>
                  <a:srgbClr val="FF0000"/>
                </a:solidFill>
                <a:latin typeface="Akkurat Pro" panose="02000503030000020004" pitchFamily="2" charset="0"/>
              </a:rPr>
              <a:t>Raise $3-4 trillion</a:t>
            </a:r>
          </a:p>
        </p:txBody>
      </p:sp>
      <p:sp>
        <p:nvSpPr>
          <p:cNvPr id="6" name="TextBox 5">
            <a:extLst>
              <a:ext uri="{FF2B5EF4-FFF2-40B4-BE49-F238E27FC236}">
                <a16:creationId xmlns:a16="http://schemas.microsoft.com/office/drawing/2014/main" id="{312F26DA-9A41-1D4B-A815-4A69E9D164F8}"/>
              </a:ext>
            </a:extLst>
          </p:cNvPr>
          <p:cNvSpPr txBox="1"/>
          <p:nvPr/>
        </p:nvSpPr>
        <p:spPr>
          <a:xfrm>
            <a:off x="4391834" y="1748905"/>
            <a:ext cx="3228945" cy="1292662"/>
          </a:xfrm>
          <a:prstGeom prst="rect">
            <a:avLst/>
          </a:prstGeom>
          <a:noFill/>
        </p:spPr>
        <p:txBody>
          <a:bodyPr wrap="square" rtlCol="0">
            <a:spAutoFit/>
          </a:bodyPr>
          <a:lstStyle/>
          <a:p>
            <a:pPr algn="ctr"/>
            <a:r>
              <a:rPr lang="en-US" sz="2600" dirty="0">
                <a:solidFill>
                  <a:srgbClr val="071442"/>
                </a:solidFill>
                <a:latin typeface="Akkurat Pro" panose="02000503030000020004" pitchFamily="2" charset="0"/>
              </a:rPr>
              <a:t>Repeal </a:t>
            </a:r>
            <a:r>
              <a:rPr lang="en-US" sz="2600" dirty="0">
                <a:solidFill>
                  <a:srgbClr val="FC4246"/>
                </a:solidFill>
                <a:latin typeface="Akkurat Pro" panose="02000503030000020004" pitchFamily="2" charset="0"/>
              </a:rPr>
              <a:t>Trump-GOP tax cuts </a:t>
            </a:r>
            <a:r>
              <a:rPr lang="en-US" sz="2600" dirty="0">
                <a:solidFill>
                  <a:srgbClr val="071442"/>
                </a:solidFill>
                <a:latin typeface="Akkurat Pro" panose="02000503030000020004" pitchFamily="2" charset="0"/>
              </a:rPr>
              <a:t>benefiting rich &amp; corporations	</a:t>
            </a:r>
          </a:p>
        </p:txBody>
      </p:sp>
      <p:sp>
        <p:nvSpPr>
          <p:cNvPr id="7" name="TextBox 6">
            <a:extLst>
              <a:ext uri="{FF2B5EF4-FFF2-40B4-BE49-F238E27FC236}">
                <a16:creationId xmlns:a16="http://schemas.microsoft.com/office/drawing/2014/main" id="{6C69DA7F-31D3-834B-8C34-804A2AF55AD2}"/>
              </a:ext>
            </a:extLst>
          </p:cNvPr>
          <p:cNvSpPr txBox="1"/>
          <p:nvPr/>
        </p:nvSpPr>
        <p:spPr>
          <a:xfrm>
            <a:off x="8017985" y="1748905"/>
            <a:ext cx="3017520" cy="1846659"/>
          </a:xfrm>
          <a:prstGeom prst="rect">
            <a:avLst/>
          </a:prstGeom>
          <a:noFill/>
        </p:spPr>
        <p:txBody>
          <a:bodyPr wrap="square" rtlCol="0">
            <a:spAutoFit/>
          </a:bodyPr>
          <a:lstStyle/>
          <a:p>
            <a:pPr algn="ctr"/>
            <a:r>
              <a:rPr lang="en-US" sz="2600" dirty="0">
                <a:solidFill>
                  <a:srgbClr val="071442"/>
                </a:solidFill>
                <a:latin typeface="Akkurat Pro" panose="02000503030000020004" pitchFamily="2" charset="0"/>
              </a:rPr>
              <a:t>Corporate tax rate </a:t>
            </a:r>
            <a:r>
              <a:rPr lang="en-US" sz="2600" dirty="0">
                <a:solidFill>
                  <a:srgbClr val="FC4246"/>
                </a:solidFill>
                <a:latin typeface="Akkurat Pro" panose="02000503030000020004" pitchFamily="2" charset="0"/>
              </a:rPr>
              <a:t>21%      28%</a:t>
            </a:r>
          </a:p>
          <a:p>
            <a:pPr algn="ctr"/>
            <a:endParaRPr lang="en-US" sz="1000" dirty="0">
              <a:solidFill>
                <a:srgbClr val="FC4246"/>
              </a:solidFill>
              <a:latin typeface="Akkurat Pro" panose="02000503030000020004" pitchFamily="2" charset="0"/>
            </a:endParaRPr>
          </a:p>
          <a:p>
            <a:pPr algn="ctr"/>
            <a:r>
              <a:rPr lang="en-US" sz="2600" dirty="0">
                <a:solidFill>
                  <a:srgbClr val="071442"/>
                </a:solidFill>
                <a:latin typeface="Akkurat Pro" panose="02000503030000020004" pitchFamily="2" charset="0"/>
              </a:rPr>
              <a:t>Tighten offshore loopholes</a:t>
            </a:r>
          </a:p>
        </p:txBody>
      </p:sp>
      <p:sp>
        <p:nvSpPr>
          <p:cNvPr id="40" name="TextBox 39">
            <a:extLst>
              <a:ext uri="{FF2B5EF4-FFF2-40B4-BE49-F238E27FC236}">
                <a16:creationId xmlns:a16="http://schemas.microsoft.com/office/drawing/2014/main" id="{CA705C11-57C0-884A-936E-36D7ABD93E65}"/>
              </a:ext>
            </a:extLst>
          </p:cNvPr>
          <p:cNvSpPr txBox="1"/>
          <p:nvPr/>
        </p:nvSpPr>
        <p:spPr>
          <a:xfrm>
            <a:off x="977107" y="3968702"/>
            <a:ext cx="3128001" cy="1846659"/>
          </a:xfrm>
          <a:prstGeom prst="rect">
            <a:avLst/>
          </a:prstGeom>
          <a:noFill/>
        </p:spPr>
        <p:txBody>
          <a:bodyPr wrap="square" rtlCol="0">
            <a:spAutoFit/>
          </a:bodyPr>
          <a:lstStyle/>
          <a:p>
            <a:pPr algn="ctr"/>
            <a:r>
              <a:rPr lang="en-US" sz="2600" dirty="0">
                <a:solidFill>
                  <a:srgbClr val="FC4246"/>
                </a:solidFill>
                <a:latin typeface="Akkurat Pro" panose="02000503030000020004" pitchFamily="2" charset="0"/>
              </a:rPr>
              <a:t>Equalize cap gains rate</a:t>
            </a:r>
            <a:r>
              <a:rPr lang="en-US" sz="2600" dirty="0">
                <a:solidFill>
                  <a:srgbClr val="071442"/>
                </a:solidFill>
                <a:latin typeface="Akkurat Pro" panose="02000503030000020004" pitchFamily="2" charset="0"/>
              </a:rPr>
              <a:t> on $1M+ income</a:t>
            </a:r>
          </a:p>
          <a:p>
            <a:pPr algn="ctr"/>
            <a:endParaRPr lang="en-US" sz="1000" dirty="0">
              <a:solidFill>
                <a:srgbClr val="071442"/>
              </a:solidFill>
              <a:latin typeface="Akkurat Pro" panose="02000503030000020004" pitchFamily="2" charset="0"/>
            </a:endParaRPr>
          </a:p>
          <a:p>
            <a:pPr algn="ctr"/>
            <a:r>
              <a:rPr lang="en-US" sz="2600" dirty="0">
                <a:solidFill>
                  <a:srgbClr val="FC4246"/>
                </a:solidFill>
                <a:latin typeface="Akkurat Pro" panose="02000503030000020004" pitchFamily="2" charset="0"/>
              </a:rPr>
              <a:t>End stepped up basis </a:t>
            </a:r>
            <a:r>
              <a:rPr lang="en-US" sz="2600" dirty="0">
                <a:solidFill>
                  <a:srgbClr val="071442"/>
                </a:solidFill>
                <a:latin typeface="Akkurat Pro" panose="02000503030000020004" pitchFamily="2" charset="0"/>
              </a:rPr>
              <a:t>– tax gains at death</a:t>
            </a:r>
          </a:p>
        </p:txBody>
      </p:sp>
      <p:sp>
        <p:nvSpPr>
          <p:cNvPr id="41" name="TextBox 40">
            <a:extLst>
              <a:ext uri="{FF2B5EF4-FFF2-40B4-BE49-F238E27FC236}">
                <a16:creationId xmlns:a16="http://schemas.microsoft.com/office/drawing/2014/main" id="{7E253E16-CB5D-E141-9E04-1C5D577335C8}"/>
              </a:ext>
            </a:extLst>
          </p:cNvPr>
          <p:cNvSpPr txBox="1"/>
          <p:nvPr/>
        </p:nvSpPr>
        <p:spPr>
          <a:xfrm>
            <a:off x="4247804" y="3985031"/>
            <a:ext cx="3600509" cy="1908215"/>
          </a:xfrm>
          <a:prstGeom prst="rect">
            <a:avLst/>
          </a:prstGeom>
          <a:noFill/>
        </p:spPr>
        <p:txBody>
          <a:bodyPr wrap="square" rtlCol="0">
            <a:spAutoFit/>
          </a:bodyPr>
          <a:lstStyle/>
          <a:p>
            <a:pPr algn="ctr"/>
            <a:r>
              <a:rPr lang="en-US" sz="2600" dirty="0">
                <a:solidFill>
                  <a:srgbClr val="071442"/>
                </a:solidFill>
                <a:latin typeface="Akkurat Pro" panose="02000503030000020004" pitchFamily="2" charset="0"/>
              </a:rPr>
              <a:t>28% deductions cap</a:t>
            </a:r>
          </a:p>
          <a:p>
            <a:pPr algn="ctr"/>
            <a:endParaRPr lang="en-US" sz="1050" dirty="0">
              <a:solidFill>
                <a:srgbClr val="071442"/>
              </a:solidFill>
              <a:latin typeface="Akkurat Pro" panose="02000503030000020004" pitchFamily="2" charset="0"/>
            </a:endParaRPr>
          </a:p>
          <a:p>
            <a:pPr algn="ctr"/>
            <a:r>
              <a:rPr lang="en-US" sz="2600" dirty="0">
                <a:solidFill>
                  <a:srgbClr val="071442"/>
                </a:solidFill>
                <a:latin typeface="Akkurat Pro" panose="02000503030000020004" pitchFamily="2" charset="0"/>
              </a:rPr>
              <a:t>Restore </a:t>
            </a:r>
            <a:r>
              <a:rPr lang="en-US" sz="2600" dirty="0">
                <a:solidFill>
                  <a:srgbClr val="FC4246"/>
                </a:solidFill>
                <a:latin typeface="Akkurat Pro" panose="02000503030000020004" pitchFamily="2" charset="0"/>
              </a:rPr>
              <a:t>estate tax </a:t>
            </a:r>
            <a:r>
              <a:rPr lang="en-US" sz="2600" dirty="0">
                <a:solidFill>
                  <a:srgbClr val="071442"/>
                </a:solidFill>
                <a:latin typeface="Akkurat Pro" panose="02000503030000020004" pitchFamily="2" charset="0"/>
              </a:rPr>
              <a:t>to 2009 levels</a:t>
            </a:r>
          </a:p>
          <a:p>
            <a:pPr algn="ctr"/>
            <a:endParaRPr lang="en-US" sz="2600" dirty="0">
              <a:solidFill>
                <a:srgbClr val="FF0000"/>
              </a:solidFill>
              <a:latin typeface="Akkurat Pro" panose="02000503030000020004" pitchFamily="2" charset="0"/>
            </a:endParaRPr>
          </a:p>
        </p:txBody>
      </p:sp>
      <p:sp>
        <p:nvSpPr>
          <p:cNvPr id="15" name="TextBox 14">
            <a:extLst>
              <a:ext uri="{FF2B5EF4-FFF2-40B4-BE49-F238E27FC236}">
                <a16:creationId xmlns:a16="http://schemas.microsoft.com/office/drawing/2014/main" id="{6CC054E0-97E5-B14C-8D38-F5C7D9A173D5}"/>
              </a:ext>
            </a:extLst>
          </p:cNvPr>
          <p:cNvSpPr txBox="1"/>
          <p:nvPr/>
        </p:nvSpPr>
        <p:spPr>
          <a:xfrm>
            <a:off x="7726492" y="4000347"/>
            <a:ext cx="3600509" cy="2282869"/>
          </a:xfrm>
          <a:prstGeom prst="rect">
            <a:avLst/>
          </a:prstGeom>
          <a:noFill/>
        </p:spPr>
        <p:txBody>
          <a:bodyPr wrap="square" rtlCol="0">
            <a:spAutoFit/>
          </a:bodyPr>
          <a:lstStyle/>
          <a:p>
            <a:pPr marL="0" marR="0" algn="ctr">
              <a:lnSpc>
                <a:spcPct val="107000"/>
              </a:lnSpc>
              <a:spcBef>
                <a:spcPts val="0"/>
              </a:spcBef>
              <a:spcAft>
                <a:spcPts val="0"/>
              </a:spcAft>
            </a:pPr>
            <a:r>
              <a:rPr lang="en-US" sz="24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$1.2 T in Tax Credits</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79388" marR="0" indent="-179388">
              <a:lnSpc>
                <a:spcPct val="107000"/>
              </a:lnSpc>
              <a:spcBef>
                <a:spcPts val="0"/>
              </a:spcBef>
              <a:spcAft>
                <a:spcPts val="0"/>
              </a:spcAft>
              <a:buFont typeface="Arial" panose="020B0604020202020204" pitchFamily="34" charset="0"/>
              <a:buChar char="•"/>
            </a:pPr>
            <a:r>
              <a:rPr lang="en-US" sz="2200" dirty="0">
                <a:solidFill>
                  <a:srgbClr val="071442"/>
                </a:solidFill>
                <a:effectLst/>
                <a:latin typeface="Calibri" panose="020F0502020204030204" pitchFamily="34" charset="0"/>
                <a:ea typeface="Times New Roman" panose="02020603050405020304" pitchFamily="18" charset="0"/>
                <a:cs typeface="Calibri" panose="020F0502020204030204" pitchFamily="34" charset="0"/>
              </a:rPr>
              <a:t>$500B: families &amp; caregivers</a:t>
            </a:r>
            <a:endParaRPr lang="en-US" sz="2200" dirty="0">
              <a:solidFill>
                <a:srgbClr val="071442"/>
              </a:solidFill>
              <a:latin typeface="Calibri" panose="020F0502020204030204" pitchFamily="34" charset="0"/>
              <a:ea typeface="Times New Roman" panose="02020603050405020304" pitchFamily="18" charset="0"/>
              <a:cs typeface="Times New Roman" panose="02020603050405020304" pitchFamily="18" charset="0"/>
            </a:endParaRPr>
          </a:p>
          <a:p>
            <a:pPr marL="179388" marR="0" indent="-179388">
              <a:lnSpc>
                <a:spcPct val="107000"/>
              </a:lnSpc>
              <a:spcBef>
                <a:spcPts val="0"/>
              </a:spcBef>
              <a:spcAft>
                <a:spcPts val="0"/>
              </a:spcAft>
              <a:buFont typeface="Arial" panose="020B0604020202020204" pitchFamily="34" charset="0"/>
              <a:buChar char="•"/>
            </a:pPr>
            <a:r>
              <a:rPr lang="en-US" sz="2200" dirty="0">
                <a:solidFill>
                  <a:srgbClr val="071442"/>
                </a:solidFill>
                <a:effectLst/>
                <a:latin typeface="Calibri" panose="020F0502020204030204" pitchFamily="34" charset="0"/>
                <a:ea typeface="Times New Roman" panose="02020603050405020304" pitchFamily="18" charset="0"/>
                <a:cs typeface="Calibri" panose="020F0502020204030204" pitchFamily="34" charset="0"/>
              </a:rPr>
              <a:t>$400B: homebuyers, retirement, green energy</a:t>
            </a:r>
            <a:endParaRPr lang="en-US" sz="2200" dirty="0">
              <a:solidFill>
                <a:srgbClr val="071442"/>
              </a:solidFill>
              <a:latin typeface="Calibri" panose="020F0502020204030204" pitchFamily="34" charset="0"/>
              <a:ea typeface="Times New Roman" panose="02020603050405020304" pitchFamily="18" charset="0"/>
              <a:cs typeface="Times New Roman" panose="02020603050405020304" pitchFamily="18" charset="0"/>
            </a:endParaRPr>
          </a:p>
          <a:p>
            <a:pPr marL="179388" marR="0" indent="-179388">
              <a:lnSpc>
                <a:spcPct val="107000"/>
              </a:lnSpc>
              <a:spcBef>
                <a:spcPts val="0"/>
              </a:spcBef>
              <a:spcAft>
                <a:spcPts val="0"/>
              </a:spcAft>
              <a:buFont typeface="Arial" panose="020B0604020202020204" pitchFamily="34" charset="0"/>
              <a:buChar char="•"/>
            </a:pPr>
            <a:r>
              <a:rPr lang="en-US" sz="2200" dirty="0">
                <a:solidFill>
                  <a:srgbClr val="071442"/>
                </a:solidFill>
                <a:effectLst/>
                <a:latin typeface="Calibri" panose="020F0502020204030204" pitchFamily="34" charset="0"/>
                <a:ea typeface="Times New Roman" panose="02020603050405020304" pitchFamily="18" charset="0"/>
                <a:cs typeface="Calibri" panose="020F0502020204030204" pitchFamily="34" charset="0"/>
              </a:rPr>
              <a:t>$300B domestic </a:t>
            </a:r>
            <a:r>
              <a:rPr lang="en-US" sz="2200" dirty="0" err="1">
                <a:solidFill>
                  <a:srgbClr val="071442"/>
                </a:solidFill>
                <a:effectLst/>
                <a:latin typeface="Calibri" panose="020F0502020204030204" pitchFamily="34" charset="0"/>
                <a:ea typeface="Times New Roman" panose="02020603050405020304" pitchFamily="18" charset="0"/>
                <a:cs typeface="Calibri" panose="020F0502020204030204" pitchFamily="34" charset="0"/>
              </a:rPr>
              <a:t>manufting</a:t>
            </a:r>
            <a:r>
              <a:rPr lang="en-US" sz="2200" dirty="0">
                <a:solidFill>
                  <a:srgbClr val="071442"/>
                </a:solidFill>
                <a:effectLst/>
                <a:latin typeface="Calibri" panose="020F0502020204030204" pitchFamily="34" charset="0"/>
                <a:ea typeface="Times New Roman" panose="02020603050405020304" pitchFamily="18" charset="0"/>
                <a:cs typeface="Calibri" panose="020F0502020204030204" pitchFamily="34" charset="0"/>
              </a:rPr>
              <a:t>, green energy</a:t>
            </a:r>
            <a:endParaRPr lang="en-US" sz="2200" dirty="0">
              <a:solidFill>
                <a:srgbClr val="07144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Arrow: Right 9">
            <a:extLst>
              <a:ext uri="{FF2B5EF4-FFF2-40B4-BE49-F238E27FC236}">
                <a16:creationId xmlns:a16="http://schemas.microsoft.com/office/drawing/2014/main" id="{9D358FD8-EF1A-49CB-BC4D-B9429228A8ED}"/>
              </a:ext>
            </a:extLst>
          </p:cNvPr>
          <p:cNvSpPr/>
          <p:nvPr/>
        </p:nvSpPr>
        <p:spPr>
          <a:xfrm>
            <a:off x="9350533" y="2301376"/>
            <a:ext cx="352425"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866411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0" y="1"/>
            <a:ext cx="12192000" cy="1191986"/>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247135" y="250283"/>
            <a:ext cx="11642125" cy="707886"/>
          </a:xfrm>
          <a:prstGeom prst="rect">
            <a:avLst/>
          </a:prstGeom>
          <a:noFill/>
        </p:spPr>
        <p:txBody>
          <a:bodyPr wrap="square" rtlCol="0">
            <a:spAutoFit/>
          </a:bodyPr>
          <a:lstStyle/>
          <a:p>
            <a:pPr algn="ctr"/>
            <a:r>
              <a:rPr lang="en-US" sz="4000" b="1" spc="300" dirty="0">
                <a:solidFill>
                  <a:srgbClr val="E6DDDA"/>
                </a:solidFill>
                <a:latin typeface="Helvetica" pitchFamily="2" charset="0"/>
              </a:rPr>
              <a:t>ATF STRATEGY 2021-2022</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2"/>
          <a:stretch>
            <a:fillRect/>
          </a:stretch>
        </p:blipFill>
        <p:spPr>
          <a:xfrm>
            <a:off x="10785138" y="6231175"/>
            <a:ext cx="1104122" cy="255104"/>
          </a:xfrm>
          <a:prstGeom prst="rect">
            <a:avLst/>
          </a:prstGeom>
        </p:spPr>
      </p:pic>
      <p:sp>
        <p:nvSpPr>
          <p:cNvPr id="13" name="TextBox 12">
            <a:extLst>
              <a:ext uri="{FF2B5EF4-FFF2-40B4-BE49-F238E27FC236}">
                <a16:creationId xmlns:a16="http://schemas.microsoft.com/office/drawing/2014/main" id="{13912F21-2469-AD4E-A589-E8E2307874B2}"/>
              </a:ext>
            </a:extLst>
          </p:cNvPr>
          <p:cNvSpPr txBox="1"/>
          <p:nvPr/>
        </p:nvSpPr>
        <p:spPr>
          <a:xfrm>
            <a:off x="547154" y="1587110"/>
            <a:ext cx="11342105" cy="5416868"/>
          </a:xfrm>
          <a:prstGeom prst="rect">
            <a:avLst/>
          </a:prstGeom>
          <a:noFill/>
        </p:spPr>
        <p:txBody>
          <a:bodyPr wrap="square" rtlCol="0">
            <a:spAutoFit/>
          </a:bodyPr>
          <a:lstStyle/>
          <a:p>
            <a:r>
              <a:rPr lang="en-US" sz="2600" dirty="0">
                <a:solidFill>
                  <a:srgbClr val="FC4246"/>
                </a:solidFill>
                <a:latin typeface="Akkurat Pro" panose="02000503030000020004" pitchFamily="2" charset="0"/>
              </a:rPr>
              <a:t>Ensure Biden proposes tax &amp; investment plans that track his campaign promises</a:t>
            </a:r>
          </a:p>
          <a:p>
            <a:r>
              <a:rPr lang="en-US" sz="2200" dirty="0"/>
              <a:t>— </a:t>
            </a:r>
            <a:r>
              <a:rPr lang="en-US" sz="2200" dirty="0">
                <a:solidFill>
                  <a:srgbClr val="071442"/>
                </a:solidFill>
                <a:latin typeface="Akkurat Pro" panose="02000503030000020004" pitchFamily="2" charset="0"/>
              </a:rPr>
              <a:t>Down payment of $3-4 trillion (ATF’s 10-year goal: $10 trillion)</a:t>
            </a:r>
          </a:p>
          <a:p>
            <a:endParaRPr lang="en-US" sz="2400" dirty="0">
              <a:solidFill>
                <a:srgbClr val="071442"/>
              </a:solidFill>
              <a:latin typeface="Akkurat Pro" panose="02000503030000020004" pitchFamily="2" charset="0"/>
            </a:endParaRPr>
          </a:p>
          <a:p>
            <a:r>
              <a:rPr lang="en-US" sz="2600" dirty="0">
                <a:solidFill>
                  <a:srgbClr val="FC4246"/>
                </a:solidFill>
                <a:latin typeface="Akkurat Pro" panose="02000503030000020004" pitchFamily="2" charset="0"/>
              </a:rPr>
              <a:t>Win vote in Congress on his plan in late 2021</a:t>
            </a:r>
          </a:p>
          <a:p>
            <a:r>
              <a:rPr lang="en-US" sz="2200" dirty="0"/>
              <a:t>— </a:t>
            </a:r>
            <a:r>
              <a:rPr lang="en-US" sz="2200" dirty="0">
                <a:solidFill>
                  <a:srgbClr val="071442"/>
                </a:solidFill>
                <a:latin typeface="Akkurat Pro" panose="02000503030000020004" pitchFamily="2" charset="0"/>
              </a:rPr>
              <a:t>Budget reconciliation rules only require Senate majority vote; no filibuster</a:t>
            </a:r>
          </a:p>
          <a:p>
            <a:endParaRPr lang="en-US" sz="2400" dirty="0">
              <a:solidFill>
                <a:srgbClr val="071442"/>
              </a:solidFill>
              <a:latin typeface="Akkurat Pro" panose="02000503030000020004" pitchFamily="2" charset="0"/>
            </a:endParaRPr>
          </a:p>
          <a:p>
            <a:r>
              <a:rPr lang="en-US" sz="2600" dirty="0">
                <a:solidFill>
                  <a:srgbClr val="FC4246"/>
                </a:solidFill>
                <a:latin typeface="Akkurat Pro" panose="02000503030000020004" pitchFamily="2" charset="0"/>
              </a:rPr>
              <a:t>Mobilize, Mobilize, Mobilize </a:t>
            </a:r>
          </a:p>
          <a:p>
            <a:r>
              <a:rPr lang="en-US" sz="2200" dirty="0"/>
              <a:t>— </a:t>
            </a:r>
            <a:r>
              <a:rPr lang="en-US" sz="2200" dirty="0">
                <a:solidFill>
                  <a:srgbClr val="071442"/>
                </a:solidFill>
                <a:latin typeface="Akkurat Pro" panose="02000503030000020004" pitchFamily="2" charset="0"/>
              </a:rPr>
              <a:t>Consolidate</a:t>
            </a:r>
            <a:r>
              <a:rPr lang="en-US" sz="2200" dirty="0"/>
              <a:t> </a:t>
            </a:r>
            <a:r>
              <a:rPr lang="en-US" sz="2200" dirty="0">
                <a:solidFill>
                  <a:srgbClr val="071442"/>
                </a:solidFill>
                <a:latin typeface="Akkurat Pro" panose="02000503030000020004" pitchFamily="2" charset="0"/>
              </a:rPr>
              <a:t>progressive community behind the Biden plan </a:t>
            </a:r>
          </a:p>
          <a:p>
            <a:r>
              <a:rPr lang="en-US" sz="2200" dirty="0"/>
              <a:t>— </a:t>
            </a:r>
            <a:r>
              <a:rPr lang="en-US" sz="2200" dirty="0">
                <a:solidFill>
                  <a:srgbClr val="071442"/>
                </a:solidFill>
                <a:latin typeface="Akkurat Pro" panose="02000503030000020004" pitchFamily="2" charset="0"/>
              </a:rPr>
              <a:t>Determine what moves moderate Democrats to our position</a:t>
            </a:r>
          </a:p>
          <a:p>
            <a:r>
              <a:rPr lang="en-US" sz="2200" dirty="0"/>
              <a:t>— </a:t>
            </a:r>
            <a:r>
              <a:rPr lang="en-US" sz="2200" dirty="0">
                <a:solidFill>
                  <a:srgbClr val="071442"/>
                </a:solidFill>
                <a:latin typeface="Akkurat Pro" panose="02000503030000020004" pitchFamily="2" charset="0"/>
              </a:rPr>
              <a:t>Robust mobilization and earned media operations in target states</a:t>
            </a:r>
          </a:p>
          <a:p>
            <a:r>
              <a:rPr lang="en-US" sz="2200" dirty="0"/>
              <a:t>— </a:t>
            </a:r>
            <a:r>
              <a:rPr lang="en-US" sz="2200" dirty="0">
                <a:solidFill>
                  <a:srgbClr val="071442"/>
                </a:solidFill>
                <a:latin typeface="Akkurat Pro" panose="02000503030000020004" pitchFamily="2" charset="0"/>
              </a:rPr>
              <a:t>Show federal revenue is key to addressing state fiscal crises and investment needs</a:t>
            </a:r>
          </a:p>
          <a:p>
            <a:endParaRPr lang="en-US" sz="2200" dirty="0">
              <a:solidFill>
                <a:srgbClr val="071442"/>
              </a:solidFill>
              <a:latin typeface="Akkurat Pro" panose="02000503030000020004" pitchFamily="2" charset="0"/>
            </a:endParaRPr>
          </a:p>
          <a:p>
            <a:r>
              <a:rPr lang="en-US" sz="2600" dirty="0">
                <a:solidFill>
                  <a:srgbClr val="FC4246"/>
                </a:solidFill>
                <a:latin typeface="Akkurat Pro" panose="02000503030000020004" pitchFamily="2" charset="0"/>
              </a:rPr>
              <a:t>Win message war in 2022 election year</a:t>
            </a:r>
          </a:p>
          <a:p>
            <a:endParaRPr lang="en-US" sz="2200" dirty="0">
              <a:solidFill>
                <a:srgbClr val="071442"/>
              </a:solidFill>
              <a:latin typeface="Akkurat Pro" panose="02000503030000020004" pitchFamily="2" charset="0"/>
            </a:endParaRPr>
          </a:p>
          <a:p>
            <a:endParaRPr lang="en-US" sz="2000" dirty="0">
              <a:solidFill>
                <a:srgbClr val="071442"/>
              </a:solidFill>
              <a:latin typeface="Akkurat Pro" panose="02000503030000020004" pitchFamily="2" charset="0"/>
            </a:endParaRPr>
          </a:p>
        </p:txBody>
      </p:sp>
    </p:spTree>
    <p:extLst>
      <p:ext uri="{BB962C8B-B14F-4D97-AF65-F5344CB8AC3E}">
        <p14:creationId xmlns:p14="http://schemas.microsoft.com/office/powerpoint/2010/main" val="2764971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0" y="0"/>
            <a:ext cx="12192000" cy="1812471"/>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186519" y="193423"/>
            <a:ext cx="11818961" cy="1323439"/>
          </a:xfrm>
          <a:prstGeom prst="rect">
            <a:avLst/>
          </a:prstGeom>
          <a:noFill/>
        </p:spPr>
        <p:txBody>
          <a:bodyPr wrap="square" rtlCol="0">
            <a:spAutoFit/>
          </a:bodyPr>
          <a:lstStyle/>
          <a:p>
            <a:pPr algn="ctr"/>
            <a:r>
              <a:rPr lang="en-US" sz="4000" b="1" spc="300" dirty="0">
                <a:solidFill>
                  <a:srgbClr val="E6DDDA"/>
                </a:solidFill>
                <a:latin typeface="Helvetica" pitchFamily="2" charset="0"/>
              </a:rPr>
              <a:t>STATES DEPEND A LOT ON </a:t>
            </a:r>
          </a:p>
          <a:p>
            <a:pPr algn="ctr"/>
            <a:r>
              <a:rPr lang="en-US" sz="4000" b="1" spc="300" dirty="0">
                <a:solidFill>
                  <a:srgbClr val="E6DDDA"/>
                </a:solidFill>
                <a:latin typeface="Helvetica" pitchFamily="2" charset="0"/>
              </a:rPr>
              <a:t>FEDERAL TAX REVENUES</a:t>
            </a:r>
          </a:p>
        </p:txBody>
      </p:sp>
      <p:sp>
        <p:nvSpPr>
          <p:cNvPr id="4" name="TextBox 3">
            <a:extLst>
              <a:ext uri="{FF2B5EF4-FFF2-40B4-BE49-F238E27FC236}">
                <a16:creationId xmlns:a16="http://schemas.microsoft.com/office/drawing/2014/main" id="{07D435C7-46EB-B440-AE39-AFD4617C5F63}"/>
              </a:ext>
            </a:extLst>
          </p:cNvPr>
          <p:cNvSpPr txBox="1"/>
          <p:nvPr/>
        </p:nvSpPr>
        <p:spPr>
          <a:xfrm>
            <a:off x="3504169" y="4546388"/>
            <a:ext cx="5183660" cy="1384995"/>
          </a:xfrm>
          <a:prstGeom prst="rect">
            <a:avLst/>
          </a:prstGeom>
          <a:noFill/>
        </p:spPr>
        <p:txBody>
          <a:bodyPr wrap="square" rtlCol="0">
            <a:spAutoFit/>
          </a:bodyPr>
          <a:lstStyle/>
          <a:p>
            <a:pPr algn="ctr"/>
            <a:r>
              <a:rPr lang="en-US" sz="2800" dirty="0">
                <a:solidFill>
                  <a:srgbClr val="071442"/>
                </a:solidFill>
                <a:latin typeface="Akkurat Pro" panose="02000503030000020004" pitchFamily="2" charset="0"/>
              </a:rPr>
              <a:t>Average share of state budgets  funded by federal government </a:t>
            </a:r>
          </a:p>
          <a:p>
            <a:pPr algn="ctr"/>
            <a:r>
              <a:rPr lang="en-US" sz="2800" dirty="0">
                <a:solidFill>
                  <a:srgbClr val="071442"/>
                </a:solidFill>
                <a:latin typeface="Akkurat Pro" panose="02000503030000020004" pitchFamily="2" charset="0"/>
              </a:rPr>
              <a:t>in 2020</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16" name="TextBox 15">
            <a:extLst>
              <a:ext uri="{FF2B5EF4-FFF2-40B4-BE49-F238E27FC236}">
                <a16:creationId xmlns:a16="http://schemas.microsoft.com/office/drawing/2014/main" id="{AABE774A-15B4-4C45-A4D7-B805CCA0F58E}"/>
              </a:ext>
            </a:extLst>
          </p:cNvPr>
          <p:cNvSpPr txBox="1"/>
          <p:nvPr/>
        </p:nvSpPr>
        <p:spPr>
          <a:xfrm>
            <a:off x="3504169" y="2291045"/>
            <a:ext cx="5183660" cy="2215991"/>
          </a:xfrm>
          <a:prstGeom prst="rect">
            <a:avLst/>
          </a:prstGeom>
          <a:noFill/>
        </p:spPr>
        <p:txBody>
          <a:bodyPr wrap="square" rtlCol="0">
            <a:spAutoFit/>
          </a:bodyPr>
          <a:lstStyle/>
          <a:p>
            <a:pPr algn="ctr"/>
            <a:r>
              <a:rPr lang="en-US" sz="13800" b="1" dirty="0">
                <a:solidFill>
                  <a:srgbClr val="071442"/>
                </a:solidFill>
                <a:latin typeface="Akkurat Pro" panose="02000503030000020004" pitchFamily="2" charset="0"/>
              </a:rPr>
              <a:t>33%</a:t>
            </a:r>
          </a:p>
        </p:txBody>
      </p:sp>
    </p:spTree>
    <p:extLst>
      <p:ext uri="{BB962C8B-B14F-4D97-AF65-F5344CB8AC3E}">
        <p14:creationId xmlns:p14="http://schemas.microsoft.com/office/powerpoint/2010/main" val="1033527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D435C7-46EB-B440-AE39-AFD4617C5F63}"/>
              </a:ext>
            </a:extLst>
          </p:cNvPr>
          <p:cNvSpPr txBox="1"/>
          <p:nvPr/>
        </p:nvSpPr>
        <p:spPr>
          <a:xfrm>
            <a:off x="841297" y="2454406"/>
            <a:ext cx="3243404" cy="3847207"/>
          </a:xfrm>
          <a:prstGeom prst="rect">
            <a:avLst/>
          </a:prstGeom>
          <a:noFill/>
        </p:spPr>
        <p:txBody>
          <a:bodyPr wrap="square" rtlCol="0">
            <a:spAutoFit/>
          </a:bodyPr>
          <a:lstStyle/>
          <a:p>
            <a:endParaRPr lang="en-US" sz="2400" b="1" dirty="0">
              <a:solidFill>
                <a:srgbClr val="FC4246"/>
              </a:solidFill>
              <a:latin typeface="Akkurat Pro" panose="02000503030000020004" pitchFamily="2" charset="0"/>
            </a:endParaRPr>
          </a:p>
          <a:p>
            <a:r>
              <a:rPr lang="en-US" sz="2200" b="1" dirty="0">
                <a:solidFill>
                  <a:srgbClr val="FC4246"/>
                </a:solidFill>
                <a:latin typeface="Akkurat Pro" panose="02000503030000020004" pitchFamily="2" charset="0"/>
              </a:rPr>
              <a:t>CALIFORNIA</a:t>
            </a:r>
          </a:p>
          <a:p>
            <a:r>
              <a:rPr lang="en-US" sz="2200" b="1" dirty="0">
                <a:solidFill>
                  <a:srgbClr val="FC4246"/>
                </a:solidFill>
                <a:latin typeface="Akkurat Pro" panose="02000503030000020004" pitchFamily="2" charset="0"/>
              </a:rPr>
              <a:t>COLORADO</a:t>
            </a:r>
          </a:p>
          <a:p>
            <a:r>
              <a:rPr lang="en-US" sz="2200" b="1" dirty="0">
                <a:solidFill>
                  <a:srgbClr val="FC4246"/>
                </a:solidFill>
                <a:latin typeface="Akkurat Pro" panose="02000503030000020004" pitchFamily="2" charset="0"/>
              </a:rPr>
              <a:t>FLORIDA</a:t>
            </a:r>
          </a:p>
          <a:p>
            <a:r>
              <a:rPr lang="en-US" sz="2200" b="1" dirty="0">
                <a:solidFill>
                  <a:srgbClr val="FC4246"/>
                </a:solidFill>
                <a:latin typeface="Akkurat Pro" panose="02000503030000020004" pitchFamily="2" charset="0"/>
              </a:rPr>
              <a:t>MASSACHUSETTS</a:t>
            </a:r>
          </a:p>
          <a:p>
            <a:r>
              <a:rPr lang="en-US" sz="2200" b="1" dirty="0">
                <a:solidFill>
                  <a:srgbClr val="FC4246"/>
                </a:solidFill>
                <a:latin typeface="Akkurat Pro" panose="02000503030000020004" pitchFamily="2" charset="0"/>
              </a:rPr>
              <a:t>MICHIGAN</a:t>
            </a:r>
          </a:p>
          <a:p>
            <a:r>
              <a:rPr lang="en-US" sz="2200" b="1" dirty="0">
                <a:solidFill>
                  <a:srgbClr val="FC4246"/>
                </a:solidFill>
                <a:latin typeface="Akkurat Pro" panose="02000503030000020004" pitchFamily="2" charset="0"/>
              </a:rPr>
              <a:t>MINNESOTA</a:t>
            </a:r>
          </a:p>
          <a:p>
            <a:r>
              <a:rPr lang="en-US" sz="2200" b="1" dirty="0">
                <a:solidFill>
                  <a:srgbClr val="FC4246"/>
                </a:solidFill>
                <a:latin typeface="Akkurat Pro" panose="02000503030000020004" pitchFamily="2" charset="0"/>
              </a:rPr>
              <a:t>NEW YORK</a:t>
            </a:r>
          </a:p>
          <a:p>
            <a:r>
              <a:rPr lang="en-US" sz="2200" b="1" dirty="0">
                <a:solidFill>
                  <a:srgbClr val="FC4246"/>
                </a:solidFill>
                <a:latin typeface="Akkurat Pro" panose="02000503030000020004" pitchFamily="2" charset="0"/>
              </a:rPr>
              <a:t>NORTH CAROLINA</a:t>
            </a:r>
          </a:p>
          <a:p>
            <a:r>
              <a:rPr lang="en-US" sz="2200" b="1" dirty="0">
                <a:solidFill>
                  <a:srgbClr val="FC4246"/>
                </a:solidFill>
                <a:latin typeface="Akkurat Pro" panose="02000503030000020004" pitchFamily="2" charset="0"/>
              </a:rPr>
              <a:t>TEXAS</a:t>
            </a:r>
          </a:p>
          <a:p>
            <a:r>
              <a:rPr lang="en-US" sz="2200" b="1" dirty="0">
                <a:solidFill>
                  <a:srgbClr val="FC4246"/>
                </a:solidFill>
                <a:latin typeface="Akkurat Pro" panose="02000503030000020004" pitchFamily="2" charset="0"/>
              </a:rPr>
              <a:t>WISCONSIN</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9" name="TextBox 8">
            <a:extLst>
              <a:ext uri="{FF2B5EF4-FFF2-40B4-BE49-F238E27FC236}">
                <a16:creationId xmlns:a16="http://schemas.microsoft.com/office/drawing/2014/main" id="{A35D3453-6521-1D46-BC46-116FD3950EE9}"/>
              </a:ext>
            </a:extLst>
          </p:cNvPr>
          <p:cNvSpPr txBox="1"/>
          <p:nvPr/>
        </p:nvSpPr>
        <p:spPr>
          <a:xfrm>
            <a:off x="186518" y="228124"/>
            <a:ext cx="11818961" cy="1461939"/>
          </a:xfrm>
          <a:prstGeom prst="rect">
            <a:avLst/>
          </a:prstGeom>
          <a:noFill/>
        </p:spPr>
        <p:txBody>
          <a:bodyPr wrap="square" rtlCol="0">
            <a:spAutoFit/>
          </a:bodyPr>
          <a:lstStyle/>
          <a:p>
            <a:pPr algn="ctr"/>
            <a:r>
              <a:rPr lang="en-US" sz="4000" b="1" spc="300" dirty="0">
                <a:solidFill>
                  <a:srgbClr val="071442"/>
                </a:solidFill>
                <a:latin typeface="Helvetica" pitchFamily="2" charset="0"/>
              </a:rPr>
              <a:t>$4 TRILLION IN NEW FEDERAL REVENUE</a:t>
            </a:r>
          </a:p>
          <a:p>
            <a:pPr algn="ctr"/>
            <a:endParaRPr lang="en-US" sz="900" b="1" spc="300" dirty="0">
              <a:solidFill>
                <a:srgbClr val="071442"/>
              </a:solidFill>
              <a:latin typeface="Helvetica" pitchFamily="2" charset="0"/>
            </a:endParaRPr>
          </a:p>
          <a:p>
            <a:pPr algn="ctr"/>
            <a:r>
              <a:rPr lang="en-US" sz="4000" b="1" spc="300" dirty="0">
                <a:solidFill>
                  <a:srgbClr val="071442"/>
                </a:solidFill>
                <a:latin typeface="Helvetica" pitchFamily="2" charset="0"/>
              </a:rPr>
              <a:t>States’ Share = $2.5 Trillion</a:t>
            </a:r>
          </a:p>
        </p:txBody>
      </p:sp>
      <p:sp>
        <p:nvSpPr>
          <p:cNvPr id="10" name="TextBox 9">
            <a:extLst>
              <a:ext uri="{FF2B5EF4-FFF2-40B4-BE49-F238E27FC236}">
                <a16:creationId xmlns:a16="http://schemas.microsoft.com/office/drawing/2014/main" id="{36618B65-6E73-9E4B-B037-BCAA1A747C35}"/>
              </a:ext>
            </a:extLst>
          </p:cNvPr>
          <p:cNvSpPr txBox="1"/>
          <p:nvPr/>
        </p:nvSpPr>
        <p:spPr>
          <a:xfrm>
            <a:off x="3114739" y="2170020"/>
            <a:ext cx="2784891" cy="4616648"/>
          </a:xfrm>
          <a:prstGeom prst="rect">
            <a:avLst/>
          </a:prstGeom>
          <a:noFill/>
        </p:spPr>
        <p:txBody>
          <a:bodyPr wrap="square" rtlCol="0">
            <a:spAutoFit/>
          </a:bodyPr>
          <a:lstStyle/>
          <a:p>
            <a:pPr algn="ctr"/>
            <a:r>
              <a:rPr lang="en-US" sz="2200" b="1" dirty="0">
                <a:solidFill>
                  <a:srgbClr val="071442"/>
                </a:solidFill>
                <a:latin typeface="Akkurat Pro" panose="02000503030000020004" pitchFamily="2" charset="0"/>
              </a:rPr>
              <a:t>% of State Budget from Federal, 2020</a:t>
            </a:r>
          </a:p>
          <a:p>
            <a:pPr algn="ctr"/>
            <a:r>
              <a:rPr lang="en-US" sz="2200" dirty="0">
                <a:solidFill>
                  <a:srgbClr val="071442"/>
                </a:solidFill>
                <a:latin typeface="Akkurat Pro" panose="02000503030000020004" pitchFamily="2" charset="0"/>
              </a:rPr>
              <a:t>38%</a:t>
            </a:r>
          </a:p>
          <a:p>
            <a:pPr algn="ctr"/>
            <a:r>
              <a:rPr lang="en-US" sz="2200" dirty="0">
                <a:solidFill>
                  <a:srgbClr val="071442"/>
                </a:solidFill>
                <a:latin typeface="Akkurat Pro" panose="02000503030000020004" pitchFamily="2" charset="0"/>
              </a:rPr>
              <a:t>25%</a:t>
            </a:r>
          </a:p>
          <a:p>
            <a:pPr algn="ctr"/>
            <a:r>
              <a:rPr lang="en-US" sz="2200" dirty="0">
                <a:solidFill>
                  <a:srgbClr val="071442"/>
                </a:solidFill>
                <a:latin typeface="Akkurat Pro" panose="02000503030000020004" pitchFamily="2" charset="0"/>
              </a:rPr>
              <a:t>35%</a:t>
            </a:r>
          </a:p>
          <a:p>
            <a:pPr algn="ctr"/>
            <a:r>
              <a:rPr lang="en-US" sz="2200" dirty="0">
                <a:solidFill>
                  <a:srgbClr val="071442"/>
                </a:solidFill>
                <a:latin typeface="Akkurat Pro" panose="02000503030000020004" pitchFamily="2" charset="0"/>
              </a:rPr>
              <a:t>26%</a:t>
            </a:r>
          </a:p>
          <a:p>
            <a:pPr algn="ctr"/>
            <a:r>
              <a:rPr lang="en-US" sz="2200" dirty="0">
                <a:solidFill>
                  <a:srgbClr val="071442"/>
                </a:solidFill>
                <a:latin typeface="Akkurat Pro" panose="02000503030000020004" pitchFamily="2" charset="0"/>
              </a:rPr>
              <a:t>44%</a:t>
            </a:r>
          </a:p>
          <a:p>
            <a:pPr algn="ctr"/>
            <a:r>
              <a:rPr lang="en-US" sz="2200" dirty="0">
                <a:solidFill>
                  <a:srgbClr val="071442"/>
                </a:solidFill>
                <a:latin typeface="Akkurat Pro" panose="02000503030000020004" pitchFamily="2" charset="0"/>
              </a:rPr>
              <a:t>30%</a:t>
            </a:r>
          </a:p>
          <a:p>
            <a:pPr algn="ctr"/>
            <a:r>
              <a:rPr lang="en-US" sz="2200" dirty="0">
                <a:solidFill>
                  <a:srgbClr val="071442"/>
                </a:solidFill>
                <a:latin typeface="Akkurat Pro" panose="02000503030000020004" pitchFamily="2" charset="0"/>
              </a:rPr>
              <a:t>36%</a:t>
            </a:r>
          </a:p>
          <a:p>
            <a:pPr algn="ctr"/>
            <a:r>
              <a:rPr lang="en-US" sz="2200" dirty="0">
                <a:solidFill>
                  <a:srgbClr val="071442"/>
                </a:solidFill>
                <a:latin typeface="Akkurat Pro" panose="02000503030000020004" pitchFamily="2" charset="0"/>
              </a:rPr>
              <a:t>38%</a:t>
            </a:r>
          </a:p>
          <a:p>
            <a:pPr algn="ctr"/>
            <a:r>
              <a:rPr lang="en-US" sz="2200" dirty="0">
                <a:solidFill>
                  <a:srgbClr val="071442"/>
                </a:solidFill>
                <a:latin typeface="Akkurat Pro" panose="02000503030000020004" pitchFamily="2" charset="0"/>
              </a:rPr>
              <a:t>34%</a:t>
            </a:r>
          </a:p>
          <a:p>
            <a:pPr algn="ctr"/>
            <a:r>
              <a:rPr lang="en-US" sz="2200" dirty="0">
                <a:solidFill>
                  <a:srgbClr val="071442"/>
                </a:solidFill>
                <a:latin typeface="Akkurat Pro" panose="02000503030000020004" pitchFamily="2" charset="0"/>
              </a:rPr>
              <a:t>25%</a:t>
            </a:r>
          </a:p>
          <a:p>
            <a:pPr algn="ctr"/>
            <a:endParaRPr lang="en-US" sz="2600" dirty="0">
              <a:solidFill>
                <a:srgbClr val="071442"/>
              </a:solidFill>
              <a:latin typeface="Akkurat Pro" panose="02000503030000020004" pitchFamily="2" charset="0"/>
            </a:endParaRPr>
          </a:p>
        </p:txBody>
      </p:sp>
      <p:sp>
        <p:nvSpPr>
          <p:cNvPr id="11" name="TextBox 10">
            <a:extLst>
              <a:ext uri="{FF2B5EF4-FFF2-40B4-BE49-F238E27FC236}">
                <a16:creationId xmlns:a16="http://schemas.microsoft.com/office/drawing/2014/main" id="{DB829AC5-0D85-DD4E-8799-CE7987B5E0D1}"/>
              </a:ext>
            </a:extLst>
          </p:cNvPr>
          <p:cNvSpPr txBox="1"/>
          <p:nvPr/>
        </p:nvSpPr>
        <p:spPr>
          <a:xfrm>
            <a:off x="8285787" y="2170020"/>
            <a:ext cx="2956373" cy="4154984"/>
          </a:xfrm>
          <a:prstGeom prst="rect">
            <a:avLst/>
          </a:prstGeom>
          <a:noFill/>
        </p:spPr>
        <p:txBody>
          <a:bodyPr wrap="square" rtlCol="0">
            <a:spAutoFit/>
          </a:bodyPr>
          <a:lstStyle/>
          <a:p>
            <a:pPr algn="ctr"/>
            <a:r>
              <a:rPr lang="en-US" sz="2200" b="1" dirty="0">
                <a:solidFill>
                  <a:srgbClr val="071442"/>
                </a:solidFill>
                <a:latin typeface="Akkurat Pro" panose="02000503030000020004" pitchFamily="2" charset="0"/>
              </a:rPr>
              <a:t>% of State </a:t>
            </a:r>
          </a:p>
          <a:p>
            <a:pPr algn="ctr"/>
            <a:r>
              <a:rPr lang="en-US" sz="2200" b="1" dirty="0">
                <a:solidFill>
                  <a:srgbClr val="071442"/>
                </a:solidFill>
                <a:latin typeface="Akkurat Pro" panose="02000503030000020004" pitchFamily="2" charset="0"/>
              </a:rPr>
              <a:t>Spending in 2020</a:t>
            </a:r>
          </a:p>
          <a:p>
            <a:pPr algn="ctr"/>
            <a:r>
              <a:rPr lang="en-US" sz="2200" dirty="0">
                <a:solidFill>
                  <a:srgbClr val="071442"/>
                </a:solidFill>
                <a:latin typeface="Akkurat Pro" panose="02000503030000020004" pitchFamily="2" charset="0"/>
              </a:rPr>
              <a:t>13%</a:t>
            </a:r>
          </a:p>
          <a:p>
            <a:pPr algn="ctr"/>
            <a:r>
              <a:rPr lang="en-US" sz="2200" dirty="0">
                <a:solidFill>
                  <a:srgbClr val="071442"/>
                </a:solidFill>
                <a:latin typeface="Akkurat Pro" panose="02000503030000020004" pitchFamily="2" charset="0"/>
              </a:rPr>
              <a:t>9%</a:t>
            </a:r>
          </a:p>
          <a:p>
            <a:pPr algn="ctr"/>
            <a:r>
              <a:rPr lang="en-US" sz="2200" dirty="0">
                <a:solidFill>
                  <a:srgbClr val="071442"/>
                </a:solidFill>
                <a:latin typeface="Akkurat Pro" panose="02000503030000020004" pitchFamily="2" charset="0"/>
              </a:rPr>
              <a:t>12%</a:t>
            </a:r>
          </a:p>
          <a:p>
            <a:pPr algn="ctr"/>
            <a:r>
              <a:rPr lang="en-US" sz="2200" dirty="0">
                <a:solidFill>
                  <a:srgbClr val="071442"/>
                </a:solidFill>
                <a:latin typeface="Akkurat Pro" panose="02000503030000020004" pitchFamily="2" charset="0"/>
              </a:rPr>
              <a:t>9%</a:t>
            </a:r>
          </a:p>
          <a:p>
            <a:pPr algn="ctr"/>
            <a:r>
              <a:rPr lang="en-US" sz="2200" dirty="0">
                <a:solidFill>
                  <a:srgbClr val="071442"/>
                </a:solidFill>
                <a:latin typeface="Akkurat Pro" panose="02000503030000020004" pitchFamily="2" charset="0"/>
              </a:rPr>
              <a:t>15%</a:t>
            </a:r>
          </a:p>
          <a:p>
            <a:pPr algn="ctr"/>
            <a:r>
              <a:rPr lang="en-US" sz="2200" dirty="0">
                <a:solidFill>
                  <a:srgbClr val="071442"/>
                </a:solidFill>
                <a:latin typeface="Akkurat Pro" panose="02000503030000020004" pitchFamily="2" charset="0"/>
              </a:rPr>
              <a:t>10%</a:t>
            </a:r>
          </a:p>
          <a:p>
            <a:pPr algn="ctr"/>
            <a:r>
              <a:rPr lang="en-US" sz="2200" dirty="0">
                <a:solidFill>
                  <a:srgbClr val="071442"/>
                </a:solidFill>
                <a:latin typeface="Akkurat Pro" panose="02000503030000020004" pitchFamily="2" charset="0"/>
              </a:rPr>
              <a:t>12%</a:t>
            </a:r>
          </a:p>
          <a:p>
            <a:pPr algn="ctr"/>
            <a:r>
              <a:rPr lang="en-US" sz="2200" dirty="0">
                <a:solidFill>
                  <a:srgbClr val="071442"/>
                </a:solidFill>
                <a:latin typeface="Akkurat Pro" panose="02000503030000020004" pitchFamily="2" charset="0"/>
              </a:rPr>
              <a:t>13%</a:t>
            </a:r>
          </a:p>
          <a:p>
            <a:pPr algn="ctr"/>
            <a:r>
              <a:rPr lang="en-US" sz="2200" dirty="0">
                <a:solidFill>
                  <a:srgbClr val="071442"/>
                </a:solidFill>
                <a:latin typeface="Akkurat Pro" panose="02000503030000020004" pitchFamily="2" charset="0"/>
              </a:rPr>
              <a:t>12%</a:t>
            </a:r>
          </a:p>
          <a:p>
            <a:pPr algn="ctr"/>
            <a:r>
              <a:rPr lang="en-US" sz="2200" dirty="0">
                <a:solidFill>
                  <a:srgbClr val="071442"/>
                </a:solidFill>
                <a:latin typeface="Akkurat Pro" panose="02000503030000020004" pitchFamily="2" charset="0"/>
              </a:rPr>
              <a:t>8%</a:t>
            </a:r>
          </a:p>
        </p:txBody>
      </p:sp>
      <p:sp>
        <p:nvSpPr>
          <p:cNvPr id="7" name="TextBox 6">
            <a:extLst>
              <a:ext uri="{FF2B5EF4-FFF2-40B4-BE49-F238E27FC236}">
                <a16:creationId xmlns:a16="http://schemas.microsoft.com/office/drawing/2014/main" id="{2DA55E06-17E9-4E9C-B63E-BB099FC420C6}"/>
              </a:ext>
            </a:extLst>
          </p:cNvPr>
          <p:cNvSpPr txBox="1"/>
          <p:nvPr/>
        </p:nvSpPr>
        <p:spPr>
          <a:xfrm>
            <a:off x="5705821" y="2170020"/>
            <a:ext cx="2956373" cy="4216539"/>
          </a:xfrm>
          <a:prstGeom prst="rect">
            <a:avLst/>
          </a:prstGeom>
          <a:noFill/>
        </p:spPr>
        <p:txBody>
          <a:bodyPr wrap="square" rtlCol="0">
            <a:spAutoFit/>
          </a:bodyPr>
          <a:lstStyle/>
          <a:p>
            <a:pPr algn="ctr"/>
            <a:r>
              <a:rPr lang="en-US" sz="2200" b="1" dirty="0">
                <a:solidFill>
                  <a:srgbClr val="071442"/>
                </a:solidFill>
                <a:latin typeface="Akkurat Pro" panose="02000503030000020004" pitchFamily="2" charset="0"/>
              </a:rPr>
              <a:t>$ Billions Each Year</a:t>
            </a:r>
          </a:p>
          <a:p>
            <a:pPr algn="ctr"/>
            <a:r>
              <a:rPr lang="en-US" sz="2200" b="1" dirty="0">
                <a:solidFill>
                  <a:srgbClr val="071442"/>
                </a:solidFill>
                <a:latin typeface="Akkurat Pro" panose="02000503030000020004" pitchFamily="2" charset="0"/>
              </a:rPr>
              <a:t>for 10 Years</a:t>
            </a:r>
          </a:p>
          <a:p>
            <a:pPr algn="ctr"/>
            <a:r>
              <a:rPr lang="en-US" sz="2200" dirty="0">
                <a:solidFill>
                  <a:srgbClr val="071442"/>
                </a:solidFill>
                <a:latin typeface="Akkurat Pro" panose="02000503030000020004" pitchFamily="2" charset="0"/>
              </a:rPr>
              <a:t>$42</a:t>
            </a:r>
          </a:p>
          <a:p>
            <a:pPr algn="ctr"/>
            <a:r>
              <a:rPr lang="en-US" sz="2200" dirty="0">
                <a:solidFill>
                  <a:srgbClr val="071442"/>
                </a:solidFill>
                <a:latin typeface="Akkurat Pro" panose="02000503030000020004" pitchFamily="2" charset="0"/>
              </a:rPr>
              <a:t>$3.5</a:t>
            </a:r>
          </a:p>
          <a:p>
            <a:pPr algn="ctr"/>
            <a:r>
              <a:rPr lang="en-US" sz="2200" dirty="0">
                <a:solidFill>
                  <a:srgbClr val="071442"/>
                </a:solidFill>
                <a:latin typeface="Akkurat Pro" panose="02000503030000020004" pitchFamily="2" charset="0"/>
              </a:rPr>
              <a:t>$11</a:t>
            </a:r>
          </a:p>
          <a:p>
            <a:pPr algn="ctr"/>
            <a:r>
              <a:rPr lang="en-US" sz="2200" dirty="0">
                <a:solidFill>
                  <a:srgbClr val="071442"/>
                </a:solidFill>
                <a:latin typeface="Akkurat Pro" panose="02000503030000020004" pitchFamily="2" charset="0"/>
              </a:rPr>
              <a:t>$5.4</a:t>
            </a:r>
          </a:p>
          <a:p>
            <a:pPr algn="ctr"/>
            <a:r>
              <a:rPr lang="en-US" sz="2200" dirty="0">
                <a:solidFill>
                  <a:srgbClr val="071442"/>
                </a:solidFill>
                <a:latin typeface="Akkurat Pro" panose="02000503030000020004" pitchFamily="2" charset="0"/>
              </a:rPr>
              <a:t>$9.0</a:t>
            </a:r>
          </a:p>
          <a:p>
            <a:pPr algn="ctr"/>
            <a:r>
              <a:rPr lang="en-US" sz="2200" dirty="0">
                <a:solidFill>
                  <a:srgbClr val="071442"/>
                </a:solidFill>
                <a:latin typeface="Akkurat Pro" panose="02000503030000020004" pitchFamily="2" charset="0"/>
              </a:rPr>
              <a:t>$4.5</a:t>
            </a:r>
          </a:p>
          <a:p>
            <a:pPr algn="ctr"/>
            <a:r>
              <a:rPr lang="en-US" sz="2200" dirty="0">
                <a:solidFill>
                  <a:srgbClr val="071442"/>
                </a:solidFill>
                <a:latin typeface="Akkurat Pro" panose="02000503030000020004" pitchFamily="2" charset="0"/>
              </a:rPr>
              <a:t>$21</a:t>
            </a:r>
          </a:p>
          <a:p>
            <a:pPr algn="ctr"/>
            <a:r>
              <a:rPr lang="en-US" sz="2200" dirty="0">
                <a:solidFill>
                  <a:srgbClr val="071442"/>
                </a:solidFill>
                <a:latin typeface="Akkurat Pro" panose="02000503030000020004" pitchFamily="2" charset="0"/>
              </a:rPr>
              <a:t>$7.6</a:t>
            </a:r>
          </a:p>
          <a:p>
            <a:pPr algn="ctr"/>
            <a:r>
              <a:rPr lang="en-US" sz="2200" dirty="0">
                <a:solidFill>
                  <a:srgbClr val="071442"/>
                </a:solidFill>
                <a:latin typeface="Akkurat Pro" panose="02000503030000020004" pitchFamily="2" charset="0"/>
              </a:rPr>
              <a:t>$15.0</a:t>
            </a:r>
          </a:p>
          <a:p>
            <a:pPr algn="ctr"/>
            <a:r>
              <a:rPr lang="en-US" sz="2200" dirty="0">
                <a:solidFill>
                  <a:srgbClr val="071442"/>
                </a:solidFill>
                <a:latin typeface="Akkurat Pro" panose="02000503030000020004" pitchFamily="2" charset="0"/>
              </a:rPr>
              <a:t>$4.4</a:t>
            </a:r>
          </a:p>
        </p:txBody>
      </p:sp>
    </p:spTree>
    <p:extLst>
      <p:ext uri="{BB962C8B-B14F-4D97-AF65-F5344CB8AC3E}">
        <p14:creationId xmlns:p14="http://schemas.microsoft.com/office/powerpoint/2010/main" val="398918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817058" y="773330"/>
            <a:ext cx="10557883" cy="707886"/>
          </a:xfrm>
          <a:prstGeom prst="rect">
            <a:avLst/>
          </a:prstGeom>
          <a:noFill/>
        </p:spPr>
        <p:txBody>
          <a:bodyPr wrap="square" rtlCol="0">
            <a:spAutoFit/>
          </a:bodyPr>
          <a:lstStyle/>
          <a:p>
            <a:pPr algn="ctr"/>
            <a:r>
              <a:rPr lang="en-US" sz="4000" b="1" dirty="0">
                <a:solidFill>
                  <a:srgbClr val="071442"/>
                </a:solidFill>
                <a:latin typeface="Helvetica" pitchFamily="2" charset="0"/>
              </a:rPr>
              <a:t>ATF &amp; MOVEMENT FUNDING PRIORITIES</a:t>
            </a: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2"/>
          <a:stretch>
            <a:fillRect/>
          </a:stretch>
        </p:blipFill>
        <p:spPr>
          <a:xfrm>
            <a:off x="10785138" y="6231175"/>
            <a:ext cx="1104122" cy="255104"/>
          </a:xfrm>
          <a:prstGeom prst="rect">
            <a:avLst/>
          </a:prstGeom>
        </p:spPr>
      </p:pic>
      <p:sp>
        <p:nvSpPr>
          <p:cNvPr id="15" name="TextBox 14">
            <a:extLst>
              <a:ext uri="{FF2B5EF4-FFF2-40B4-BE49-F238E27FC236}">
                <a16:creationId xmlns:a16="http://schemas.microsoft.com/office/drawing/2014/main" id="{BBADB018-3259-0342-A702-B416052D832E}"/>
              </a:ext>
            </a:extLst>
          </p:cNvPr>
          <p:cNvSpPr txBox="1"/>
          <p:nvPr/>
        </p:nvSpPr>
        <p:spPr>
          <a:xfrm>
            <a:off x="497462" y="1898908"/>
            <a:ext cx="2082540" cy="1846659"/>
          </a:xfrm>
          <a:prstGeom prst="rect">
            <a:avLst/>
          </a:prstGeom>
          <a:noFill/>
        </p:spPr>
        <p:txBody>
          <a:bodyPr wrap="square" rtlCol="0">
            <a:spAutoFit/>
          </a:bodyPr>
          <a:lstStyle/>
          <a:p>
            <a:pPr algn="ctr"/>
            <a:r>
              <a:rPr lang="en-US" sz="2200" b="1" dirty="0">
                <a:solidFill>
                  <a:srgbClr val="FC4246"/>
                </a:solidFill>
                <a:latin typeface="Akkurat Pro" panose="02000503030000020004" pitchFamily="2" charset="0"/>
              </a:rPr>
              <a:t>Influence Moderate Democrats</a:t>
            </a:r>
            <a:br>
              <a:rPr lang="en-US" sz="2000" dirty="0">
                <a:solidFill>
                  <a:srgbClr val="071442"/>
                </a:solidFill>
                <a:latin typeface="Akkurat Pro" panose="02000503030000020004" pitchFamily="2" charset="0"/>
              </a:rPr>
            </a:br>
            <a:endParaRPr lang="en-US" sz="800" dirty="0">
              <a:solidFill>
                <a:srgbClr val="071442"/>
              </a:solidFill>
              <a:latin typeface="Akkurat Pro" panose="02000503030000020004" pitchFamily="2" charset="0"/>
            </a:endParaRPr>
          </a:p>
          <a:p>
            <a:pPr algn="ctr"/>
            <a:r>
              <a:rPr lang="en-US" sz="2000" dirty="0">
                <a:solidFill>
                  <a:srgbClr val="071442"/>
                </a:solidFill>
                <a:latin typeface="Akkurat Pro" panose="02000503030000020004" pitchFamily="2" charset="0"/>
              </a:rPr>
              <a:t>On tax and investment issues</a:t>
            </a:r>
          </a:p>
        </p:txBody>
      </p:sp>
      <p:sp>
        <p:nvSpPr>
          <p:cNvPr id="16" name="TextBox 15">
            <a:extLst>
              <a:ext uri="{FF2B5EF4-FFF2-40B4-BE49-F238E27FC236}">
                <a16:creationId xmlns:a16="http://schemas.microsoft.com/office/drawing/2014/main" id="{D0F81503-26CD-5349-A99B-B4680042FC99}"/>
              </a:ext>
            </a:extLst>
          </p:cNvPr>
          <p:cNvSpPr txBox="1"/>
          <p:nvPr/>
        </p:nvSpPr>
        <p:spPr>
          <a:xfrm>
            <a:off x="2649632" y="1898908"/>
            <a:ext cx="2180734" cy="3570208"/>
          </a:xfrm>
          <a:prstGeom prst="rect">
            <a:avLst/>
          </a:prstGeom>
          <a:noFill/>
        </p:spPr>
        <p:txBody>
          <a:bodyPr wrap="square" rtlCol="0">
            <a:spAutoFit/>
          </a:bodyPr>
          <a:lstStyle/>
          <a:p>
            <a:pPr algn="ctr"/>
            <a:endParaRPr lang="en-US" sz="2200" b="1" dirty="0">
              <a:solidFill>
                <a:srgbClr val="FC4246"/>
              </a:solidFill>
              <a:latin typeface="Akkurat Pro" panose="02000503030000020004" pitchFamily="2" charset="0"/>
            </a:endParaRPr>
          </a:p>
          <a:p>
            <a:pPr algn="ctr"/>
            <a:endParaRPr lang="en-US" sz="2200" b="1" dirty="0">
              <a:solidFill>
                <a:srgbClr val="FC4246"/>
              </a:solidFill>
              <a:latin typeface="Akkurat Pro" panose="02000503030000020004" pitchFamily="2" charset="0"/>
            </a:endParaRPr>
          </a:p>
          <a:p>
            <a:pPr algn="ctr"/>
            <a:r>
              <a:rPr lang="en-US" sz="2200" b="1" dirty="0">
                <a:solidFill>
                  <a:srgbClr val="FC4246"/>
                </a:solidFill>
                <a:latin typeface="Akkurat Pro" panose="02000503030000020004" pitchFamily="2" charset="0"/>
              </a:rPr>
              <a:t>Communications</a:t>
            </a:r>
            <a:br>
              <a:rPr lang="en-US" sz="2200" b="1" dirty="0">
                <a:solidFill>
                  <a:srgbClr val="FC4246"/>
                </a:solidFill>
                <a:latin typeface="Akkurat Pro" panose="02000503030000020004" pitchFamily="2" charset="0"/>
              </a:rPr>
            </a:br>
            <a:endParaRPr lang="en-US" sz="900" dirty="0">
              <a:solidFill>
                <a:srgbClr val="071442"/>
              </a:solidFill>
              <a:latin typeface="Akkurat Pro" panose="02000503030000020004" pitchFamily="2" charset="0"/>
            </a:endParaRPr>
          </a:p>
          <a:p>
            <a:pPr algn="ctr"/>
            <a:r>
              <a:rPr lang="en-US" sz="2000" dirty="0">
                <a:solidFill>
                  <a:srgbClr val="071442"/>
                </a:solidFill>
                <a:latin typeface="Akkurat Pro" panose="02000503030000020004" pitchFamily="2" charset="0"/>
              </a:rPr>
              <a:t>Polling/Messaging</a:t>
            </a:r>
          </a:p>
          <a:p>
            <a:pPr algn="ctr"/>
            <a:endParaRPr lang="en-US" sz="1100" dirty="0">
              <a:solidFill>
                <a:srgbClr val="071442"/>
              </a:solidFill>
              <a:latin typeface="Akkurat Pro" panose="02000503030000020004" pitchFamily="2" charset="0"/>
            </a:endParaRPr>
          </a:p>
          <a:p>
            <a:pPr algn="ctr"/>
            <a:r>
              <a:rPr lang="en-US" sz="2000" dirty="0">
                <a:solidFill>
                  <a:srgbClr val="071442"/>
                </a:solidFill>
                <a:latin typeface="Akkurat Pro" panose="02000503030000020004" pitchFamily="2" charset="0"/>
              </a:rPr>
              <a:t>More robust communications </a:t>
            </a:r>
            <a:r>
              <a:rPr lang="en-US" sz="2000" dirty="0"/>
              <a:t> (</a:t>
            </a:r>
            <a:r>
              <a:rPr lang="en-US" sz="2000" dirty="0">
                <a:solidFill>
                  <a:srgbClr val="071442"/>
                </a:solidFill>
                <a:latin typeface="Akkurat Pro" panose="02000503030000020004" pitchFamily="2" charset="0"/>
              </a:rPr>
              <a:t>media and digital) especially in target states</a:t>
            </a:r>
            <a:endParaRPr lang="en-US" sz="2000" dirty="0"/>
          </a:p>
          <a:p>
            <a:pPr algn="ctr"/>
            <a:r>
              <a:rPr lang="en-US" sz="2000" b="1" dirty="0">
                <a:solidFill>
                  <a:srgbClr val="FC4246"/>
                </a:solidFill>
                <a:latin typeface="Akkurat Pro" panose="02000503030000020004" pitchFamily="2" charset="0"/>
              </a:rPr>
              <a:t> </a:t>
            </a:r>
          </a:p>
        </p:txBody>
      </p:sp>
      <p:sp>
        <p:nvSpPr>
          <p:cNvPr id="17" name="TextBox 16">
            <a:extLst>
              <a:ext uri="{FF2B5EF4-FFF2-40B4-BE49-F238E27FC236}">
                <a16:creationId xmlns:a16="http://schemas.microsoft.com/office/drawing/2014/main" id="{193AAF04-1D4D-194F-B1D3-078B7B4AC1F1}"/>
              </a:ext>
            </a:extLst>
          </p:cNvPr>
          <p:cNvSpPr txBox="1"/>
          <p:nvPr/>
        </p:nvSpPr>
        <p:spPr>
          <a:xfrm>
            <a:off x="4899994" y="1912623"/>
            <a:ext cx="2078605" cy="3077766"/>
          </a:xfrm>
          <a:prstGeom prst="rect">
            <a:avLst/>
          </a:prstGeom>
          <a:noFill/>
        </p:spPr>
        <p:txBody>
          <a:bodyPr wrap="square" rtlCol="0">
            <a:spAutoFit/>
          </a:bodyPr>
          <a:lstStyle/>
          <a:p>
            <a:pPr algn="ctr"/>
            <a:endParaRPr lang="en-US" sz="2200" b="1" dirty="0">
              <a:solidFill>
                <a:srgbClr val="FC4246"/>
              </a:solidFill>
              <a:latin typeface="Akkurat Pro" panose="02000503030000020004" pitchFamily="2" charset="0"/>
            </a:endParaRPr>
          </a:p>
          <a:p>
            <a:pPr algn="ctr"/>
            <a:r>
              <a:rPr lang="en-US" sz="2200" b="1" dirty="0">
                <a:solidFill>
                  <a:srgbClr val="FC4246"/>
                </a:solidFill>
                <a:latin typeface="Akkurat Pro" panose="02000503030000020004" pitchFamily="2" charset="0"/>
              </a:rPr>
              <a:t>Deepen Coalition Work</a:t>
            </a:r>
            <a:br>
              <a:rPr lang="en-US" sz="2000" dirty="0">
                <a:solidFill>
                  <a:srgbClr val="FC4246"/>
                </a:solidFill>
                <a:latin typeface="Akkurat Pro" panose="02000503030000020004" pitchFamily="2" charset="0"/>
              </a:rPr>
            </a:br>
            <a:endParaRPr lang="en-US" sz="800" dirty="0">
              <a:solidFill>
                <a:srgbClr val="FC4246"/>
              </a:solidFill>
              <a:latin typeface="Akkurat Pro" panose="02000503030000020004" pitchFamily="2" charset="0"/>
            </a:endParaRPr>
          </a:p>
          <a:p>
            <a:pPr algn="ctr"/>
            <a:r>
              <a:rPr lang="en-US" sz="2000" dirty="0">
                <a:solidFill>
                  <a:srgbClr val="071442"/>
                </a:solidFill>
                <a:latin typeface="Akkurat Pro" panose="02000503030000020004" pitchFamily="2" charset="0"/>
              </a:rPr>
              <a:t>Get advocacy and movement groups to “own” the tax issue and align messaging and strategies</a:t>
            </a:r>
          </a:p>
        </p:txBody>
      </p:sp>
      <p:sp>
        <p:nvSpPr>
          <p:cNvPr id="18" name="TextBox 17">
            <a:extLst>
              <a:ext uri="{FF2B5EF4-FFF2-40B4-BE49-F238E27FC236}">
                <a16:creationId xmlns:a16="http://schemas.microsoft.com/office/drawing/2014/main" id="{601D61A8-4BC7-BD4A-91BF-142AD07B273A}"/>
              </a:ext>
            </a:extLst>
          </p:cNvPr>
          <p:cNvSpPr txBox="1"/>
          <p:nvPr/>
        </p:nvSpPr>
        <p:spPr>
          <a:xfrm>
            <a:off x="7048231" y="1912623"/>
            <a:ext cx="2327884" cy="3577903"/>
          </a:xfrm>
          <a:prstGeom prst="rect">
            <a:avLst/>
          </a:prstGeom>
          <a:noFill/>
        </p:spPr>
        <p:txBody>
          <a:bodyPr wrap="square" rtlCol="0">
            <a:spAutoFit/>
          </a:bodyPr>
          <a:lstStyle/>
          <a:p>
            <a:pPr algn="ctr"/>
            <a:endParaRPr lang="en-US" sz="2200" b="1" dirty="0">
              <a:solidFill>
                <a:srgbClr val="FC4246"/>
              </a:solidFill>
              <a:latin typeface="Akkurat Pro" panose="02000503030000020004" pitchFamily="2" charset="0"/>
            </a:endParaRPr>
          </a:p>
          <a:p>
            <a:pPr algn="ctr"/>
            <a:endParaRPr lang="en-US" sz="2200" b="1" dirty="0">
              <a:solidFill>
                <a:srgbClr val="FC4246"/>
              </a:solidFill>
              <a:latin typeface="Akkurat Pro" panose="02000503030000020004" pitchFamily="2" charset="0"/>
            </a:endParaRPr>
          </a:p>
          <a:p>
            <a:pPr algn="ctr"/>
            <a:r>
              <a:rPr lang="en-US" sz="2200" b="1" dirty="0">
                <a:solidFill>
                  <a:srgbClr val="FC4246"/>
                </a:solidFill>
                <a:latin typeface="Akkurat Pro" panose="02000503030000020004" pitchFamily="2" charset="0"/>
              </a:rPr>
              <a:t>Field Mobilization</a:t>
            </a:r>
          </a:p>
          <a:p>
            <a:pPr algn="ctr"/>
            <a:endParaRPr lang="en-US" sz="800" dirty="0">
              <a:solidFill>
                <a:srgbClr val="071442"/>
              </a:solidFill>
              <a:latin typeface="Akkurat Pro" panose="02000503030000020004" pitchFamily="2" charset="0"/>
            </a:endParaRPr>
          </a:p>
          <a:p>
            <a:pPr algn="ctr"/>
            <a:r>
              <a:rPr lang="en-US" sz="2000" dirty="0">
                <a:solidFill>
                  <a:srgbClr val="071442"/>
                </a:solidFill>
                <a:latin typeface="Akkurat Pro" panose="02000503030000020004" pitchFamily="2" charset="0"/>
              </a:rPr>
              <a:t>Significantly strengthen field capacity for federal and state revenue fights</a:t>
            </a:r>
          </a:p>
          <a:p>
            <a:pPr algn="ctr"/>
            <a:endParaRPr lang="en-US" sz="2200" b="1" dirty="0">
              <a:solidFill>
                <a:srgbClr val="FC4246"/>
              </a:solidFill>
              <a:latin typeface="Akkurat Pro" panose="02000503030000020004" pitchFamily="2" charset="0"/>
            </a:endParaRPr>
          </a:p>
          <a:p>
            <a:pPr algn="ctr"/>
            <a:br>
              <a:rPr lang="en-US" sz="2000" dirty="0">
                <a:solidFill>
                  <a:srgbClr val="071442"/>
                </a:solidFill>
                <a:latin typeface="Akkurat Pro" panose="02000503030000020004" pitchFamily="2" charset="0"/>
              </a:rPr>
            </a:br>
            <a:endParaRPr lang="en-US" sz="800" dirty="0">
              <a:solidFill>
                <a:srgbClr val="071442"/>
              </a:solidFill>
              <a:latin typeface="Akkurat Pro" panose="02000503030000020004" pitchFamily="2" charset="0"/>
            </a:endParaRPr>
          </a:p>
        </p:txBody>
      </p:sp>
      <p:sp>
        <p:nvSpPr>
          <p:cNvPr id="19" name="TextBox 18">
            <a:extLst>
              <a:ext uri="{FF2B5EF4-FFF2-40B4-BE49-F238E27FC236}">
                <a16:creationId xmlns:a16="http://schemas.microsoft.com/office/drawing/2014/main" id="{DEC8698C-2F7A-C04C-99FC-528E772E91F5}"/>
              </a:ext>
            </a:extLst>
          </p:cNvPr>
          <p:cNvSpPr txBox="1"/>
          <p:nvPr/>
        </p:nvSpPr>
        <p:spPr>
          <a:xfrm>
            <a:off x="9445744" y="1918804"/>
            <a:ext cx="2248794" cy="3077766"/>
          </a:xfrm>
          <a:prstGeom prst="rect">
            <a:avLst/>
          </a:prstGeom>
          <a:noFill/>
        </p:spPr>
        <p:txBody>
          <a:bodyPr wrap="square" rtlCol="0">
            <a:spAutoFit/>
          </a:bodyPr>
          <a:lstStyle/>
          <a:p>
            <a:pPr algn="ctr"/>
            <a:endParaRPr lang="en-US" sz="2200" b="1" dirty="0">
              <a:solidFill>
                <a:srgbClr val="FC4246"/>
              </a:solidFill>
              <a:latin typeface="Akkurat Pro" panose="02000503030000020004" pitchFamily="2" charset="0"/>
            </a:endParaRPr>
          </a:p>
          <a:p>
            <a:pPr algn="ctr"/>
            <a:endParaRPr lang="en-US" sz="2200" b="1" dirty="0">
              <a:solidFill>
                <a:srgbClr val="FC4246"/>
              </a:solidFill>
              <a:latin typeface="Akkurat Pro" panose="02000503030000020004" pitchFamily="2" charset="0"/>
            </a:endParaRPr>
          </a:p>
          <a:p>
            <a:pPr algn="ctr"/>
            <a:r>
              <a:rPr lang="en-US" sz="2200" b="1" dirty="0">
                <a:solidFill>
                  <a:srgbClr val="FC4246"/>
                </a:solidFill>
                <a:latin typeface="Akkurat Pro" panose="02000503030000020004" pitchFamily="2" charset="0"/>
              </a:rPr>
              <a:t>Elections</a:t>
            </a:r>
            <a:br>
              <a:rPr lang="en-US" sz="2000" dirty="0">
                <a:solidFill>
                  <a:srgbClr val="071442"/>
                </a:solidFill>
                <a:latin typeface="Akkurat Pro" panose="02000503030000020004" pitchFamily="2" charset="0"/>
              </a:rPr>
            </a:br>
            <a:endParaRPr lang="en-US" sz="800" dirty="0">
              <a:solidFill>
                <a:srgbClr val="071442"/>
              </a:solidFill>
              <a:latin typeface="Akkurat Pro" panose="02000503030000020004" pitchFamily="2" charset="0"/>
            </a:endParaRPr>
          </a:p>
          <a:p>
            <a:pPr algn="ctr"/>
            <a:r>
              <a:rPr lang="en-US" sz="2000" dirty="0">
                <a:solidFill>
                  <a:srgbClr val="071442"/>
                </a:solidFill>
                <a:latin typeface="Akkurat Pro" panose="02000503030000020004" pitchFamily="2" charset="0"/>
              </a:rPr>
              <a:t>Make tax fairness a major issue in elections and in the ongoing dialogue on the nation’s economic priorities</a:t>
            </a:r>
          </a:p>
        </p:txBody>
      </p:sp>
    </p:spTree>
    <p:extLst>
      <p:ext uri="{BB962C8B-B14F-4D97-AF65-F5344CB8AC3E}">
        <p14:creationId xmlns:p14="http://schemas.microsoft.com/office/powerpoint/2010/main" val="2351469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0" y="0"/>
            <a:ext cx="12192000" cy="1462021"/>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274937" y="371721"/>
            <a:ext cx="11642125" cy="707886"/>
          </a:xfrm>
          <a:prstGeom prst="rect">
            <a:avLst/>
          </a:prstGeom>
          <a:noFill/>
        </p:spPr>
        <p:txBody>
          <a:bodyPr wrap="square" rtlCol="0">
            <a:spAutoFit/>
          </a:bodyPr>
          <a:lstStyle/>
          <a:p>
            <a:pPr algn="ctr"/>
            <a:r>
              <a:rPr lang="en-US" sz="4000" b="1" dirty="0">
                <a:solidFill>
                  <a:schemeClr val="bg1"/>
                </a:solidFill>
                <a:latin typeface="Helvetica" pitchFamily="2" charset="0"/>
              </a:rPr>
              <a:t>LOBBYING PRIORITIES</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2"/>
          <a:stretch>
            <a:fillRect/>
          </a:stretch>
        </p:blipFill>
        <p:spPr>
          <a:xfrm>
            <a:off x="10785138" y="6231175"/>
            <a:ext cx="1104122" cy="255104"/>
          </a:xfrm>
          <a:prstGeom prst="rect">
            <a:avLst/>
          </a:prstGeom>
        </p:spPr>
      </p:pic>
      <p:sp>
        <p:nvSpPr>
          <p:cNvPr id="13" name="TextBox 12">
            <a:extLst>
              <a:ext uri="{FF2B5EF4-FFF2-40B4-BE49-F238E27FC236}">
                <a16:creationId xmlns:a16="http://schemas.microsoft.com/office/drawing/2014/main" id="{13912F21-2469-AD4E-A589-E8E2307874B2}"/>
              </a:ext>
            </a:extLst>
          </p:cNvPr>
          <p:cNvSpPr txBox="1"/>
          <p:nvPr/>
        </p:nvSpPr>
        <p:spPr>
          <a:xfrm>
            <a:off x="547154" y="1833742"/>
            <a:ext cx="11097690" cy="5601533"/>
          </a:xfrm>
          <a:prstGeom prst="rect">
            <a:avLst/>
          </a:prstGeom>
          <a:noFill/>
        </p:spPr>
        <p:txBody>
          <a:bodyPr wrap="square" rtlCol="0">
            <a:spAutoFit/>
          </a:bodyPr>
          <a:lstStyle/>
          <a:p>
            <a:pPr marL="228600" rtl="0" fontAlgn="base">
              <a:spcBef>
                <a:spcPts val="0"/>
              </a:spcBef>
              <a:spcAft>
                <a:spcPts val="0"/>
              </a:spcAft>
            </a:pPr>
            <a:r>
              <a:rPr lang="en-US" sz="2400" b="1" i="0" u="none" strike="noStrike" dirty="0">
                <a:solidFill>
                  <a:srgbClr val="FC4246"/>
                </a:solidFill>
                <a:effectLst/>
                <a:latin typeface="Akkurat Pro" panose="02000503030000020004"/>
              </a:rPr>
              <a:t>Senate Moderates: </a:t>
            </a:r>
          </a:p>
          <a:p>
            <a:pPr marL="457200"/>
            <a:r>
              <a:rPr lang="en-US" sz="2400" b="1" i="0" u="none" strike="noStrike" dirty="0">
                <a:solidFill>
                  <a:srgbClr val="000000"/>
                </a:solidFill>
                <a:effectLst/>
                <a:latin typeface="Akkurat Pro" panose="02000503030000020004"/>
              </a:rPr>
              <a:t>AZ:</a:t>
            </a:r>
            <a:r>
              <a:rPr lang="en-US" sz="2400" b="0" i="0" u="none" strike="noStrike" dirty="0">
                <a:solidFill>
                  <a:srgbClr val="000000"/>
                </a:solidFill>
                <a:effectLst/>
                <a:latin typeface="Akkurat Pro" panose="02000503030000020004"/>
              </a:rPr>
              <a:t> Sinema &amp; Kelly			</a:t>
            </a:r>
            <a:r>
              <a:rPr lang="en-US" sz="2400" b="1" dirty="0">
                <a:solidFill>
                  <a:srgbClr val="000000"/>
                </a:solidFill>
                <a:latin typeface="Akkurat Pro" panose="02000503030000020004"/>
              </a:rPr>
              <a:t>NH:</a:t>
            </a:r>
            <a:r>
              <a:rPr lang="en-US" sz="2400" dirty="0">
                <a:solidFill>
                  <a:srgbClr val="000000"/>
                </a:solidFill>
                <a:latin typeface="Akkurat Pro" panose="02000503030000020004"/>
              </a:rPr>
              <a:t> Shaheen &amp; Hassan (</a:t>
            </a:r>
            <a:r>
              <a:rPr lang="en-US" sz="2400" b="1" dirty="0">
                <a:solidFill>
                  <a:srgbClr val="000000"/>
                </a:solidFill>
                <a:latin typeface="Akkurat Pro" panose="02000503030000020004"/>
              </a:rPr>
              <a:t>SFC</a:t>
            </a:r>
            <a:r>
              <a:rPr lang="en-US" sz="2400" dirty="0">
                <a:solidFill>
                  <a:srgbClr val="000000"/>
                </a:solidFill>
                <a:latin typeface="Akkurat Pro" panose="02000503030000020004"/>
              </a:rPr>
              <a:t>)</a:t>
            </a:r>
          </a:p>
          <a:p>
            <a:pPr marL="457200"/>
            <a:r>
              <a:rPr lang="en-US" sz="2400" b="1" i="0" u="none" strike="noStrike" dirty="0">
                <a:solidFill>
                  <a:srgbClr val="000000"/>
                </a:solidFill>
                <a:effectLst/>
                <a:latin typeface="Akkurat Pro" panose="02000503030000020004"/>
              </a:rPr>
              <a:t>CO:</a:t>
            </a:r>
            <a:r>
              <a:rPr lang="en-US" sz="2400" b="0" i="0" u="none" strike="noStrike" dirty="0">
                <a:solidFill>
                  <a:srgbClr val="000000"/>
                </a:solidFill>
                <a:effectLst/>
                <a:latin typeface="Akkurat Pro" panose="02000503030000020004"/>
              </a:rPr>
              <a:t> Bennet (</a:t>
            </a:r>
            <a:r>
              <a:rPr lang="en-US" sz="2400" b="1" i="0" u="none" strike="noStrike" dirty="0">
                <a:solidFill>
                  <a:srgbClr val="000000"/>
                </a:solidFill>
                <a:effectLst/>
                <a:latin typeface="Akkurat Pro" panose="02000503030000020004"/>
              </a:rPr>
              <a:t>SFC</a:t>
            </a:r>
            <a:r>
              <a:rPr lang="en-US" sz="2400" b="0" i="0" u="none" strike="noStrike" dirty="0">
                <a:solidFill>
                  <a:srgbClr val="000000"/>
                </a:solidFill>
                <a:effectLst/>
                <a:latin typeface="Akkurat Pro" panose="02000503030000020004"/>
              </a:rPr>
              <a:t>) and Hickenlooper	</a:t>
            </a:r>
            <a:r>
              <a:rPr lang="en-US" sz="2400" b="1" i="0" u="none" strike="noStrike" dirty="0">
                <a:solidFill>
                  <a:srgbClr val="000000"/>
                </a:solidFill>
                <a:effectLst/>
                <a:latin typeface="Akkurat Pro" panose="02000503030000020004"/>
              </a:rPr>
              <a:t>NV: </a:t>
            </a:r>
            <a:r>
              <a:rPr lang="en-US" sz="2400" b="0" i="0" u="none" strike="noStrike" dirty="0">
                <a:solidFill>
                  <a:srgbClr val="000000"/>
                </a:solidFill>
                <a:effectLst/>
                <a:latin typeface="Akkurat Pro" panose="02000503030000020004"/>
              </a:rPr>
              <a:t>Cortez-Masto (</a:t>
            </a:r>
            <a:r>
              <a:rPr lang="en-US" sz="2400" b="1" i="0" u="none" strike="noStrike" dirty="0">
                <a:solidFill>
                  <a:srgbClr val="000000"/>
                </a:solidFill>
                <a:effectLst/>
                <a:latin typeface="Akkurat Pro" panose="02000503030000020004"/>
              </a:rPr>
              <a:t>SFC</a:t>
            </a:r>
            <a:r>
              <a:rPr lang="en-US" sz="2400" b="0" i="0" u="none" strike="noStrike" dirty="0">
                <a:solidFill>
                  <a:srgbClr val="000000"/>
                </a:solidFill>
                <a:effectLst/>
                <a:latin typeface="Akkurat Pro" panose="02000503030000020004"/>
              </a:rPr>
              <a:t>) &amp; Rosen </a:t>
            </a:r>
            <a:endParaRPr lang="en-US" sz="2400" dirty="0">
              <a:solidFill>
                <a:srgbClr val="000000"/>
              </a:solidFill>
              <a:latin typeface="Akkurat Pro" panose="02000503030000020004"/>
            </a:endParaRPr>
          </a:p>
          <a:p>
            <a:pPr marL="457200"/>
            <a:r>
              <a:rPr lang="en-US" sz="2400" b="1" dirty="0">
                <a:solidFill>
                  <a:srgbClr val="000000"/>
                </a:solidFill>
                <a:latin typeface="Akkurat Pro" panose="02000503030000020004"/>
              </a:rPr>
              <a:t>ME: </a:t>
            </a:r>
            <a:r>
              <a:rPr lang="en-US" sz="2400" dirty="0">
                <a:solidFill>
                  <a:srgbClr val="000000"/>
                </a:solidFill>
                <a:latin typeface="Akkurat Pro" panose="02000503030000020004"/>
              </a:rPr>
              <a:t>King					</a:t>
            </a:r>
            <a:r>
              <a:rPr lang="en-US" sz="2400" b="1" i="0" u="none" strike="noStrike" dirty="0">
                <a:solidFill>
                  <a:srgbClr val="000000"/>
                </a:solidFill>
                <a:effectLst/>
                <a:latin typeface="Akkurat Pro" panose="02000503030000020004"/>
              </a:rPr>
              <a:t>VA: </a:t>
            </a:r>
            <a:r>
              <a:rPr lang="en-US" sz="2400" b="0" i="0" u="none" strike="noStrike" dirty="0">
                <a:solidFill>
                  <a:srgbClr val="000000"/>
                </a:solidFill>
                <a:effectLst/>
                <a:latin typeface="Akkurat Pro" panose="02000503030000020004"/>
              </a:rPr>
              <a:t>Warner (</a:t>
            </a:r>
            <a:r>
              <a:rPr lang="en-US" sz="2400" b="1" i="0" u="none" strike="noStrike" dirty="0">
                <a:solidFill>
                  <a:srgbClr val="000000"/>
                </a:solidFill>
                <a:effectLst/>
                <a:latin typeface="Akkurat Pro" panose="02000503030000020004"/>
              </a:rPr>
              <a:t>SFC</a:t>
            </a:r>
            <a:r>
              <a:rPr lang="en-US" sz="2400" b="0" i="0" u="none" strike="noStrike" dirty="0">
                <a:solidFill>
                  <a:srgbClr val="000000"/>
                </a:solidFill>
                <a:effectLst/>
                <a:latin typeface="Akkurat Pro" panose="02000503030000020004"/>
              </a:rPr>
              <a:t> &amp; Budget), Kaine (Budget)</a:t>
            </a:r>
            <a:endParaRPr lang="en-US" sz="2400" dirty="0">
              <a:solidFill>
                <a:srgbClr val="000000"/>
              </a:solidFill>
              <a:latin typeface="Akkurat Pro" panose="02000503030000020004"/>
            </a:endParaRPr>
          </a:p>
          <a:p>
            <a:pPr marL="457200"/>
            <a:r>
              <a:rPr lang="en-US" sz="2400" b="1" i="0" u="none" strike="noStrike" dirty="0">
                <a:solidFill>
                  <a:srgbClr val="000000"/>
                </a:solidFill>
                <a:effectLst/>
                <a:latin typeface="Akkurat Pro" panose="02000503030000020004"/>
              </a:rPr>
              <a:t>MT: </a:t>
            </a:r>
            <a:r>
              <a:rPr lang="en-US" sz="2400" i="0" u="none" strike="noStrike" dirty="0">
                <a:solidFill>
                  <a:srgbClr val="000000"/>
                </a:solidFill>
                <a:effectLst/>
                <a:latin typeface="Akkurat Pro" panose="02000503030000020004"/>
              </a:rPr>
              <a:t>Tester				</a:t>
            </a:r>
            <a:r>
              <a:rPr lang="en-US" sz="2400" b="0" i="0" u="none" strike="noStrike" dirty="0">
                <a:solidFill>
                  <a:srgbClr val="000000"/>
                </a:solidFill>
                <a:effectLst/>
                <a:latin typeface="Akkurat Pro" panose="02000503030000020004"/>
              </a:rPr>
              <a:t>	</a:t>
            </a:r>
            <a:r>
              <a:rPr lang="en-US" sz="2400" b="1" i="0" u="none" strike="noStrike" dirty="0">
                <a:solidFill>
                  <a:srgbClr val="000000"/>
                </a:solidFill>
                <a:effectLst/>
                <a:latin typeface="Akkurat Pro" panose="02000503030000020004"/>
              </a:rPr>
              <a:t>WV:</a:t>
            </a:r>
            <a:r>
              <a:rPr lang="en-US" sz="2400" b="0" i="0" u="none" strike="noStrike" dirty="0">
                <a:solidFill>
                  <a:srgbClr val="000000"/>
                </a:solidFill>
                <a:effectLst/>
                <a:latin typeface="Akkurat Pro" panose="02000503030000020004"/>
              </a:rPr>
              <a:t> Manchin</a:t>
            </a:r>
            <a:endParaRPr lang="en-US" sz="3200" i="0" u="none" strike="noStrike" dirty="0">
              <a:solidFill>
                <a:srgbClr val="000000"/>
              </a:solidFill>
              <a:latin typeface="Akkurat Pro" panose="02000503030000020004"/>
            </a:endParaRPr>
          </a:p>
          <a:p>
            <a:pPr marL="457200"/>
            <a:r>
              <a:rPr lang="en-US" sz="2400" i="0" u="none" strike="noStrike" dirty="0">
                <a:solidFill>
                  <a:srgbClr val="000000"/>
                </a:solidFill>
                <a:effectLst/>
                <a:latin typeface="Akkurat Pro" panose="02000503030000020004"/>
              </a:rPr>
              <a:t>	</a:t>
            </a:r>
          </a:p>
          <a:p>
            <a:pPr marL="228600" rtl="0" fontAlgn="base">
              <a:spcBef>
                <a:spcPts val="0"/>
              </a:spcBef>
              <a:spcAft>
                <a:spcPts val="0"/>
              </a:spcAft>
            </a:pPr>
            <a:endParaRPr lang="en-US" sz="1200" b="1" i="0" u="none" strike="noStrike" dirty="0">
              <a:solidFill>
                <a:srgbClr val="FC4246"/>
              </a:solidFill>
              <a:effectLst/>
              <a:latin typeface="Akkurat Pro" panose="02000503030000020004"/>
            </a:endParaRPr>
          </a:p>
          <a:p>
            <a:pPr marL="228600" rtl="0" fontAlgn="base">
              <a:spcBef>
                <a:spcPts val="0"/>
              </a:spcBef>
              <a:spcAft>
                <a:spcPts val="0"/>
              </a:spcAft>
            </a:pPr>
            <a:r>
              <a:rPr lang="en-US" sz="2400" b="1" i="0" u="none" strike="noStrike" dirty="0">
                <a:solidFill>
                  <a:srgbClr val="FC4246"/>
                </a:solidFill>
                <a:effectLst/>
                <a:latin typeface="Akkurat Pro" panose="02000503030000020004"/>
              </a:rPr>
              <a:t>House Moderates: </a:t>
            </a:r>
            <a:r>
              <a:rPr lang="en-US" sz="2400" dirty="0">
                <a:solidFill>
                  <a:srgbClr val="000000"/>
                </a:solidFill>
                <a:latin typeface="Akkurat Pro" panose="02000503030000020004"/>
              </a:rPr>
              <a:t>P</a:t>
            </a:r>
            <a:r>
              <a:rPr lang="en-US" sz="2400" b="0" i="0" u="none" strike="noStrike" dirty="0">
                <a:solidFill>
                  <a:srgbClr val="000000"/>
                </a:solidFill>
                <a:effectLst/>
                <a:latin typeface="Akkurat Pro" panose="02000503030000020004"/>
              </a:rPr>
              <a:t>roblem Solvers Caucus, Blue Dog Coalition, New Democrats</a:t>
            </a:r>
          </a:p>
          <a:p>
            <a:pPr marL="228600" rtl="0" fontAlgn="base">
              <a:spcBef>
                <a:spcPts val="0"/>
              </a:spcBef>
              <a:spcAft>
                <a:spcPts val="0"/>
              </a:spcAft>
            </a:pPr>
            <a:endParaRPr lang="en-US" sz="3200" b="0" i="0" u="none" strike="noStrike" dirty="0">
              <a:solidFill>
                <a:srgbClr val="000000"/>
              </a:solidFill>
              <a:effectLst/>
              <a:latin typeface="Akkurat Pro" panose="02000503030000020004"/>
            </a:endParaRPr>
          </a:p>
          <a:p>
            <a:pPr marL="228600" fontAlgn="base"/>
            <a:r>
              <a:rPr lang="en-US" sz="2400" b="1" dirty="0">
                <a:solidFill>
                  <a:srgbClr val="FC4246"/>
                </a:solidFill>
                <a:latin typeface="Akkurat Pro" panose="02000503030000020004"/>
              </a:rPr>
              <a:t>Organize a table of national groups to coordinate state-based mobilization and communications work</a:t>
            </a:r>
          </a:p>
          <a:p>
            <a:pPr marL="228600" rtl="0" fontAlgn="base">
              <a:spcBef>
                <a:spcPts val="0"/>
              </a:spcBef>
              <a:spcAft>
                <a:spcPts val="0"/>
              </a:spcAft>
            </a:pPr>
            <a:endParaRPr lang="en-US" sz="2400" b="0" i="0" u="none" strike="noStrike" dirty="0">
              <a:solidFill>
                <a:srgbClr val="000000"/>
              </a:solidFill>
              <a:effectLst/>
              <a:latin typeface="Calibri" panose="020F0502020204030204" pitchFamily="34" charset="0"/>
            </a:endParaRPr>
          </a:p>
          <a:p>
            <a:endParaRPr lang="en-US" sz="1600" dirty="0">
              <a:solidFill>
                <a:srgbClr val="071442"/>
              </a:solidFill>
              <a:latin typeface="Akkurat Pro" panose="02000503030000020004" pitchFamily="2" charset="0"/>
            </a:endParaRPr>
          </a:p>
          <a:p>
            <a:pPr algn="l"/>
            <a:endParaRPr lang="en-US" sz="2600" dirty="0">
              <a:solidFill>
                <a:srgbClr val="FC4246"/>
              </a:solidFill>
              <a:latin typeface="Akkurat Pro" panose="02000503030000020004" pitchFamily="2" charset="0"/>
            </a:endParaRPr>
          </a:p>
          <a:p>
            <a:endParaRPr lang="en-US" sz="2000" dirty="0">
              <a:solidFill>
                <a:srgbClr val="071442"/>
              </a:solidFill>
              <a:latin typeface="Akkurat Pro" panose="02000503030000020004" pitchFamily="2" charset="0"/>
            </a:endParaRPr>
          </a:p>
        </p:txBody>
      </p:sp>
    </p:spTree>
    <p:extLst>
      <p:ext uri="{BB962C8B-B14F-4D97-AF65-F5344CB8AC3E}">
        <p14:creationId xmlns:p14="http://schemas.microsoft.com/office/powerpoint/2010/main" val="624458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817058" y="1705451"/>
            <a:ext cx="10557883" cy="3447098"/>
          </a:xfrm>
          <a:prstGeom prst="rect">
            <a:avLst/>
          </a:prstGeom>
          <a:noFill/>
        </p:spPr>
        <p:txBody>
          <a:bodyPr wrap="square" rtlCol="0">
            <a:spAutoFit/>
          </a:bodyPr>
          <a:lstStyle/>
          <a:p>
            <a:pPr algn="ctr"/>
            <a:endParaRPr lang="en-US" sz="4000" b="1" dirty="0">
              <a:solidFill>
                <a:srgbClr val="071442"/>
              </a:solidFill>
              <a:latin typeface="Helvetica" pitchFamily="2" charset="0"/>
            </a:endParaRPr>
          </a:p>
          <a:p>
            <a:pPr algn="ctr"/>
            <a:r>
              <a:rPr lang="en-US" sz="4000" b="1" dirty="0">
                <a:solidFill>
                  <a:srgbClr val="071442"/>
                </a:solidFill>
                <a:latin typeface="Helvetica" pitchFamily="2" charset="0"/>
              </a:rPr>
              <a:t>MARGARIDA JORGE</a:t>
            </a:r>
          </a:p>
          <a:p>
            <a:pPr algn="ctr"/>
            <a:r>
              <a:rPr lang="en-US" sz="4000" b="1" dirty="0">
                <a:solidFill>
                  <a:srgbClr val="071442"/>
                </a:solidFill>
                <a:latin typeface="Helvetica" pitchFamily="2" charset="0"/>
              </a:rPr>
              <a:t>Health Care for America Now</a:t>
            </a:r>
          </a:p>
          <a:p>
            <a:pPr algn="ctr"/>
            <a:endParaRPr lang="en-US" sz="4000" b="1" dirty="0">
              <a:solidFill>
                <a:srgbClr val="071442"/>
              </a:solidFill>
              <a:latin typeface="Helvetica" pitchFamily="2" charset="0"/>
            </a:endParaRPr>
          </a:p>
          <a:p>
            <a:endParaRPr lang="en-US" b="1" dirty="0">
              <a:solidFill>
                <a:srgbClr val="071442"/>
              </a:solidFill>
              <a:latin typeface="Helvetica" pitchFamily="2" charset="0"/>
            </a:endParaRPr>
          </a:p>
          <a:p>
            <a:pPr algn="ctr"/>
            <a:endParaRPr lang="en-US" sz="4000" b="1" dirty="0">
              <a:solidFill>
                <a:srgbClr val="071442"/>
              </a:solidFill>
              <a:latin typeface="Helvetica" pitchFamily="2" charset="0"/>
            </a:endParaRP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3"/>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352401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817058" y="582067"/>
            <a:ext cx="10557883" cy="6924973"/>
          </a:xfrm>
          <a:prstGeom prst="rect">
            <a:avLst/>
          </a:prstGeom>
          <a:noFill/>
        </p:spPr>
        <p:txBody>
          <a:bodyPr wrap="square" rtlCol="0">
            <a:spAutoFit/>
          </a:bodyPr>
          <a:lstStyle/>
          <a:p>
            <a:pPr marL="228600">
              <a:spcAft>
                <a:spcPts val="600"/>
              </a:spcAft>
            </a:pPr>
            <a:r>
              <a:rPr lang="en-US" sz="2400" b="1" dirty="0">
                <a:solidFill>
                  <a:srgbClr val="FF0000"/>
                </a:solidFill>
                <a:latin typeface="Akkurat Pro" panose="02000503030000020004"/>
              </a:rPr>
              <a:t>Americans for Tax Fairness brings multi-issue groups to the table on taxes</a:t>
            </a:r>
            <a:endParaRPr lang="en-US" sz="4000" b="1" dirty="0">
              <a:solidFill>
                <a:srgbClr val="071442"/>
              </a:solidFill>
              <a:latin typeface="Helvetica" pitchFamily="2" charset="0"/>
            </a:endParaRPr>
          </a:p>
          <a:p>
            <a:pPr marL="228600">
              <a:spcAft>
                <a:spcPts val="600"/>
              </a:spcAft>
            </a:pPr>
            <a:r>
              <a:rPr lang="en-US" sz="2200" b="1" dirty="0">
                <a:solidFill>
                  <a:srgbClr val="071442"/>
                </a:solidFill>
                <a:latin typeface="Akkurat Pro" panose="02000503030000020004"/>
              </a:rPr>
              <a:t>Co-chairs:  </a:t>
            </a:r>
          </a:p>
          <a:p>
            <a:pPr marL="522288" indent="-285750">
              <a:spcAft>
                <a:spcPts val="600"/>
              </a:spcAft>
              <a:buFont typeface="Arial" panose="020B0604020202020204" pitchFamily="34" charset="0"/>
              <a:buChar char="•"/>
            </a:pPr>
            <a:r>
              <a:rPr lang="en-US" sz="2200" dirty="0">
                <a:solidFill>
                  <a:srgbClr val="071442"/>
                </a:solidFill>
                <a:latin typeface="Akkurat Pro" panose="02000503030000020004"/>
              </a:rPr>
              <a:t>AFSCME</a:t>
            </a:r>
          </a:p>
          <a:p>
            <a:pPr marL="522288" indent="-285750">
              <a:spcAft>
                <a:spcPts val="600"/>
              </a:spcAft>
              <a:buFont typeface="Arial" panose="020B0604020202020204" pitchFamily="34" charset="0"/>
              <a:buChar char="•"/>
            </a:pPr>
            <a:r>
              <a:rPr lang="en-US" sz="2200" dirty="0">
                <a:solidFill>
                  <a:srgbClr val="071442"/>
                </a:solidFill>
                <a:latin typeface="Akkurat Pro" panose="02000503030000020004"/>
              </a:rPr>
              <a:t>Economic Policy Institute</a:t>
            </a:r>
          </a:p>
          <a:p>
            <a:pPr marL="522288" indent="-285750">
              <a:spcAft>
                <a:spcPts val="600"/>
              </a:spcAft>
              <a:buFont typeface="Arial" panose="020B0604020202020204" pitchFamily="34" charset="0"/>
              <a:buChar char="•"/>
            </a:pPr>
            <a:r>
              <a:rPr lang="en-US" sz="2200" dirty="0">
                <a:solidFill>
                  <a:srgbClr val="071442"/>
                </a:solidFill>
                <a:latin typeface="Akkurat Pro" panose="02000503030000020004"/>
              </a:rPr>
              <a:t>Health Care For America Now (HCAN)</a:t>
            </a:r>
          </a:p>
          <a:p>
            <a:pPr marL="285750" indent="-285750">
              <a:buFont typeface="Arial" panose="020B0604020202020204" pitchFamily="34" charset="0"/>
              <a:buChar char="•"/>
            </a:pPr>
            <a:endParaRPr lang="en-US" b="1" dirty="0">
              <a:solidFill>
                <a:srgbClr val="071442"/>
              </a:solidFill>
              <a:latin typeface="Akkurat Pro" panose="02000503030000020004"/>
            </a:endParaRPr>
          </a:p>
          <a:p>
            <a:endParaRPr lang="en-US" b="1" dirty="0">
              <a:solidFill>
                <a:srgbClr val="071442"/>
              </a:solidFill>
              <a:latin typeface="Akkurat Pro" panose="02000503030000020004"/>
            </a:endParaRPr>
          </a:p>
          <a:p>
            <a:pPr marL="179388"/>
            <a:r>
              <a:rPr lang="en-US" sz="2400" b="1" dirty="0">
                <a:solidFill>
                  <a:srgbClr val="FF0000"/>
                </a:solidFill>
                <a:latin typeface="Akkurat Pro" panose="02000503030000020004"/>
              </a:rPr>
              <a:t>HCAN is a coalition of state and national multi-issue groups that led the fight to pass the Affordable Care Act in 2008-2010 </a:t>
            </a:r>
          </a:p>
          <a:p>
            <a:endParaRPr lang="en-US" b="1" dirty="0">
              <a:solidFill>
                <a:srgbClr val="071442"/>
              </a:solidFill>
              <a:latin typeface="Akkurat Pro" panose="02000503030000020004"/>
            </a:endParaRPr>
          </a:p>
          <a:p>
            <a:pPr marL="457200" indent="-285750">
              <a:spcAft>
                <a:spcPts val="600"/>
              </a:spcAft>
              <a:buFont typeface="Arial" panose="020B0604020202020204" pitchFamily="34" charset="0"/>
              <a:buChar char="•"/>
            </a:pPr>
            <a:r>
              <a:rPr lang="en-US" sz="2200" dirty="0">
                <a:solidFill>
                  <a:srgbClr val="071442"/>
                </a:solidFill>
                <a:latin typeface="Akkurat Pro" panose="02000503030000020004"/>
              </a:rPr>
              <a:t>ATF’s coalition was modeled on HCAN and includes many shared stakeholders.</a:t>
            </a:r>
          </a:p>
          <a:p>
            <a:pPr marL="457200" indent="-285750">
              <a:spcAft>
                <a:spcPts val="600"/>
              </a:spcAft>
              <a:buFont typeface="Arial" panose="020B0604020202020204" pitchFamily="34" charset="0"/>
              <a:buChar char="•"/>
            </a:pPr>
            <a:r>
              <a:rPr lang="en-US" sz="2200" dirty="0">
                <a:solidFill>
                  <a:srgbClr val="071442"/>
                </a:solidFill>
                <a:latin typeface="Akkurat Pro" panose="02000503030000020004"/>
              </a:rPr>
              <a:t>Integrated HCAN/ATF field efforts on Bush Tax Cuts, ACA Repeal, Trump-GOP tax cuts and other issues on and off since ATF began. </a:t>
            </a:r>
          </a:p>
          <a:p>
            <a:pPr marL="457200" indent="-285750">
              <a:spcAft>
                <a:spcPts val="600"/>
              </a:spcAft>
              <a:buFont typeface="Arial" panose="020B0604020202020204" pitchFamily="34" charset="0"/>
              <a:buChar char="•"/>
            </a:pPr>
            <a:r>
              <a:rPr lang="en-US" sz="2200" dirty="0">
                <a:solidFill>
                  <a:srgbClr val="071442"/>
                </a:solidFill>
                <a:latin typeface="Akkurat Pro" panose="02000503030000020004"/>
              </a:rPr>
              <a:t>We have learned that connecting the dots between taxes and the services and benefits they pay for is essential to advancing strategy and narrative (health care, SNAP, paid leave, etc.)</a:t>
            </a:r>
          </a:p>
          <a:p>
            <a:endParaRPr lang="en-US" b="1" dirty="0">
              <a:solidFill>
                <a:srgbClr val="071442"/>
              </a:solidFill>
              <a:latin typeface="Helvetica" pitchFamily="2" charset="0"/>
            </a:endParaRPr>
          </a:p>
          <a:p>
            <a:pPr algn="ctr"/>
            <a:endParaRPr lang="en-US" sz="4000" b="1" dirty="0">
              <a:solidFill>
                <a:srgbClr val="071442"/>
              </a:solidFill>
              <a:latin typeface="Helvetica" pitchFamily="2" charset="0"/>
            </a:endParaRP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3"/>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4110157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817058" y="1843950"/>
            <a:ext cx="10557883" cy="3170099"/>
          </a:xfrm>
          <a:prstGeom prst="rect">
            <a:avLst/>
          </a:prstGeom>
          <a:noFill/>
        </p:spPr>
        <p:txBody>
          <a:bodyPr wrap="square" rtlCol="0">
            <a:spAutoFit/>
          </a:bodyPr>
          <a:lstStyle/>
          <a:p>
            <a:pPr algn="ctr"/>
            <a:endParaRPr lang="en-US" sz="4000" b="1" dirty="0">
              <a:solidFill>
                <a:srgbClr val="071442"/>
              </a:solidFill>
              <a:latin typeface="Helvetica" pitchFamily="2" charset="0"/>
            </a:endParaRPr>
          </a:p>
          <a:p>
            <a:pPr algn="ctr"/>
            <a:r>
              <a:rPr lang="en-US" sz="4000" b="1" dirty="0">
                <a:solidFill>
                  <a:srgbClr val="071442"/>
                </a:solidFill>
                <a:latin typeface="Helvetica" pitchFamily="2" charset="0"/>
              </a:rPr>
              <a:t>JOHN ANZALONE</a:t>
            </a:r>
          </a:p>
          <a:p>
            <a:pPr algn="ctr"/>
            <a:r>
              <a:rPr lang="en-US" sz="4000" b="1" dirty="0">
                <a:solidFill>
                  <a:srgbClr val="071442"/>
                </a:solidFill>
                <a:latin typeface="Helvetica" pitchFamily="2" charset="0"/>
              </a:rPr>
              <a:t>ALG Research</a:t>
            </a:r>
          </a:p>
          <a:p>
            <a:pPr algn="ctr"/>
            <a:endParaRPr lang="en-US" sz="4000" b="1" dirty="0">
              <a:solidFill>
                <a:srgbClr val="071442"/>
              </a:solidFill>
              <a:latin typeface="Helvetica" pitchFamily="2" charset="0"/>
            </a:endParaRPr>
          </a:p>
          <a:p>
            <a:pPr algn="ctr"/>
            <a:endParaRPr lang="en-US" sz="4000" b="1" dirty="0">
              <a:solidFill>
                <a:srgbClr val="071442"/>
              </a:solidFill>
              <a:latin typeface="Helvetica" pitchFamily="2" charset="0"/>
            </a:endParaRP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3"/>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236583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542925" y="1659398"/>
            <a:ext cx="11346335" cy="4339650"/>
          </a:xfrm>
          <a:prstGeom prst="rect">
            <a:avLst/>
          </a:prstGeom>
          <a:noFill/>
        </p:spPr>
        <p:txBody>
          <a:bodyPr wrap="square" rtlCol="0">
            <a:spAutoFit/>
          </a:bodyPr>
          <a:lstStyle/>
          <a:p>
            <a:r>
              <a:rPr lang="en-US" sz="2400" b="1" dirty="0">
                <a:solidFill>
                  <a:srgbClr val="FF0000"/>
                </a:solidFill>
                <a:latin typeface="Akkurat Pro" panose="02000503030000020004"/>
              </a:rPr>
              <a:t>HCAN is deeply committed to tax fairness because we cannot achieve our goals   without raising revenue from the rich and corporations. </a:t>
            </a:r>
          </a:p>
          <a:p>
            <a:endParaRPr lang="en-US" b="1" dirty="0">
              <a:solidFill>
                <a:srgbClr val="071442"/>
              </a:solidFill>
              <a:latin typeface="Akkurat Pro" panose="02000503030000020004"/>
            </a:endParaRPr>
          </a:p>
          <a:p>
            <a:pPr marL="285750" indent="-285750">
              <a:buFont typeface="Arial" panose="020B0604020202020204" pitchFamily="34" charset="0"/>
              <a:buChar char="•"/>
            </a:pPr>
            <a:r>
              <a:rPr lang="en-US" sz="2200" dirty="0">
                <a:solidFill>
                  <a:srgbClr val="071442"/>
                </a:solidFill>
                <a:latin typeface="Akkurat Pro" panose="02000503030000020004"/>
              </a:rPr>
              <a:t>Affordable Care Act was paid for by raising taxes on wealthy households and health  industry corporations (insurers, Pharma, medical device manufacturers).</a:t>
            </a:r>
          </a:p>
          <a:p>
            <a:pPr marL="285750" indent="-285750">
              <a:buFont typeface="Arial" panose="020B0604020202020204" pitchFamily="34" charset="0"/>
              <a:buChar char="•"/>
            </a:pPr>
            <a:endParaRPr lang="en-US" sz="2200" dirty="0">
              <a:solidFill>
                <a:srgbClr val="071442"/>
              </a:solidFill>
              <a:latin typeface="Akkurat Pro" panose="02000503030000020004"/>
            </a:endParaRPr>
          </a:p>
          <a:p>
            <a:pPr marL="285750" indent="-285750">
              <a:buFont typeface="Arial" panose="020B0604020202020204" pitchFamily="34" charset="0"/>
              <a:buChar char="•"/>
            </a:pPr>
            <a:r>
              <a:rPr lang="en-US" sz="2200" dirty="0">
                <a:solidFill>
                  <a:srgbClr val="071442"/>
                </a:solidFill>
                <a:latin typeface="Akkurat Pro" panose="02000503030000020004"/>
              </a:rPr>
              <a:t>Least popular provision in ACA was a tax provision (individual mandate).</a:t>
            </a:r>
          </a:p>
          <a:p>
            <a:endParaRPr lang="en-US" sz="2200" dirty="0">
              <a:solidFill>
                <a:srgbClr val="071442"/>
              </a:solidFill>
              <a:latin typeface="Akkurat Pro" panose="02000503030000020004"/>
            </a:endParaRPr>
          </a:p>
          <a:p>
            <a:pPr marL="285750" indent="-285750">
              <a:buFont typeface="Arial" panose="020B0604020202020204" pitchFamily="34" charset="0"/>
              <a:buChar char="•"/>
            </a:pPr>
            <a:r>
              <a:rPr lang="en-US" sz="2200" dirty="0">
                <a:solidFill>
                  <a:srgbClr val="071442"/>
                </a:solidFill>
                <a:latin typeface="Akkurat Pro" panose="02000503030000020004"/>
              </a:rPr>
              <a:t>When GOP failed to repeal the ACA in Congress, they turned to the Trump tax law to do it.     The source of the current Supreme Court challenge to the ACA is the Trump tax law. </a:t>
            </a:r>
          </a:p>
          <a:p>
            <a:pPr algn="ctr"/>
            <a:endParaRPr lang="en-US" sz="2800" b="1" dirty="0">
              <a:solidFill>
                <a:srgbClr val="071442"/>
              </a:solidFill>
              <a:latin typeface="Helvetica" pitchFamily="2" charset="0"/>
            </a:endParaRPr>
          </a:p>
          <a:p>
            <a:r>
              <a:rPr lang="en-US" sz="2800" b="1" dirty="0">
                <a:solidFill>
                  <a:srgbClr val="071442"/>
                </a:solidFill>
                <a:latin typeface="Helvetica" pitchFamily="2" charset="0"/>
              </a:rPr>
              <a:t>When values and tangible priorities define the debate, we win.</a:t>
            </a: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4" name="Rectangle 3">
            <a:extLst>
              <a:ext uri="{FF2B5EF4-FFF2-40B4-BE49-F238E27FC236}">
                <a16:creationId xmlns:a16="http://schemas.microsoft.com/office/drawing/2014/main" id="{FBFE0712-F5F9-5149-A43A-C9B86D21EC69}"/>
              </a:ext>
            </a:extLst>
          </p:cNvPr>
          <p:cNvSpPr/>
          <p:nvPr/>
        </p:nvSpPr>
        <p:spPr>
          <a:xfrm>
            <a:off x="0" y="1"/>
            <a:ext cx="12192000" cy="1191986"/>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5A8B935-B64D-C046-8A88-0372878B1775}"/>
              </a:ext>
            </a:extLst>
          </p:cNvPr>
          <p:cNvSpPr txBox="1"/>
          <p:nvPr/>
        </p:nvSpPr>
        <p:spPr>
          <a:xfrm>
            <a:off x="247135" y="250283"/>
            <a:ext cx="11642125" cy="707886"/>
          </a:xfrm>
          <a:prstGeom prst="rect">
            <a:avLst/>
          </a:prstGeom>
          <a:noFill/>
        </p:spPr>
        <p:txBody>
          <a:bodyPr wrap="square" rtlCol="0">
            <a:spAutoFit/>
          </a:bodyPr>
          <a:lstStyle/>
          <a:p>
            <a:pPr algn="ctr"/>
            <a:r>
              <a:rPr lang="en-US" sz="4000" b="1" spc="300" dirty="0">
                <a:solidFill>
                  <a:srgbClr val="E6DDDA"/>
                </a:solidFill>
                <a:latin typeface="Helvetica" pitchFamily="2" charset="0"/>
              </a:rPr>
              <a:t>#HealthcareOverWealthcare</a:t>
            </a:r>
          </a:p>
        </p:txBody>
      </p:sp>
    </p:spTree>
    <p:extLst>
      <p:ext uri="{BB962C8B-B14F-4D97-AF65-F5344CB8AC3E}">
        <p14:creationId xmlns:p14="http://schemas.microsoft.com/office/powerpoint/2010/main" val="98755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C0AC2B-9E5B-8F42-ABCE-B114767F222B}"/>
              </a:ext>
            </a:extLst>
          </p:cNvPr>
          <p:cNvSpPr/>
          <p:nvPr/>
        </p:nvSpPr>
        <p:spPr>
          <a:xfrm>
            <a:off x="436336" y="1351129"/>
            <a:ext cx="11319325" cy="5539978"/>
          </a:xfrm>
          <a:prstGeom prst="rect">
            <a:avLst/>
          </a:prstGeom>
        </p:spPr>
        <p:txBody>
          <a:bodyPr wrap="square">
            <a:spAutoFit/>
          </a:bodyPr>
          <a:lstStyle/>
          <a:p>
            <a:endParaRPr lang="en-US" b="1" dirty="0">
              <a:solidFill>
                <a:srgbClr val="071442"/>
              </a:solidFill>
              <a:latin typeface="Akkurat Pro"/>
            </a:endParaRPr>
          </a:p>
          <a:p>
            <a:pPr marL="285750" indent="-285750">
              <a:buFont typeface="Arial" panose="020B0604020202020204" pitchFamily="34" charset="0"/>
              <a:buChar char="•"/>
            </a:pPr>
            <a:r>
              <a:rPr lang="en-US" sz="2400" dirty="0">
                <a:solidFill>
                  <a:srgbClr val="071442"/>
                </a:solidFill>
                <a:latin typeface="Akkurat Pro"/>
              </a:rPr>
              <a:t>Pass policies that improve peoples’ lives. We can’t pay for anything without more revenue.</a:t>
            </a:r>
          </a:p>
          <a:p>
            <a:endParaRPr lang="en-US" sz="2400" dirty="0">
              <a:solidFill>
                <a:srgbClr val="071442"/>
              </a:solidFill>
              <a:latin typeface="Akkurat Pro"/>
            </a:endParaRPr>
          </a:p>
          <a:p>
            <a:pPr marL="285750" indent="-285750">
              <a:buFont typeface="Arial" panose="020B0604020202020204" pitchFamily="34" charset="0"/>
              <a:buChar char="•"/>
            </a:pPr>
            <a:r>
              <a:rPr lang="en-US" sz="2400" dirty="0">
                <a:solidFill>
                  <a:srgbClr val="071442"/>
                </a:solidFill>
                <a:latin typeface="Akkurat Pro"/>
              </a:rPr>
              <a:t>Win the political narrative so that our values define the debate and regular people know which side their representatives are on going into 2022. Bury the supply-side trickle-down tax cuts economic narrative. </a:t>
            </a:r>
          </a:p>
          <a:p>
            <a:endParaRPr lang="en-US" sz="2400" dirty="0">
              <a:solidFill>
                <a:srgbClr val="071442"/>
              </a:solidFill>
              <a:latin typeface="Akkurat Pro"/>
            </a:endParaRPr>
          </a:p>
          <a:p>
            <a:pPr marL="285750" indent="-285750">
              <a:buFont typeface="Arial" panose="020B0604020202020204" pitchFamily="34" charset="0"/>
              <a:buChar char="•"/>
            </a:pPr>
            <a:r>
              <a:rPr lang="en-US" sz="2400" dirty="0">
                <a:solidFill>
                  <a:srgbClr val="071442"/>
                </a:solidFill>
                <a:latin typeface="Akkurat Pro"/>
              </a:rPr>
              <a:t>Build a permanent and durable constituency for tax fairness that brings people together across race, geography, and income around an optimistic economic story about: </a:t>
            </a:r>
          </a:p>
          <a:p>
            <a:pPr marL="522288" indent="-285750">
              <a:buFont typeface="Arial" panose="020B0604020202020204" pitchFamily="34" charset="0"/>
              <a:buChar char="•"/>
            </a:pPr>
            <a:r>
              <a:rPr lang="en-US" sz="2400" dirty="0">
                <a:solidFill>
                  <a:srgbClr val="071442"/>
                </a:solidFill>
                <a:latin typeface="Akkurat Pro"/>
              </a:rPr>
              <a:t>Shared prosperity, fairness and equity for all </a:t>
            </a:r>
          </a:p>
          <a:p>
            <a:pPr marL="522288" indent="-285750">
              <a:buFont typeface="Arial" panose="020B0604020202020204" pitchFamily="34" charset="0"/>
              <a:buChar char="•"/>
            </a:pPr>
            <a:r>
              <a:rPr lang="en-US" sz="2400" dirty="0">
                <a:solidFill>
                  <a:srgbClr val="071442"/>
                </a:solidFill>
                <a:latin typeface="Akkurat Pro"/>
              </a:rPr>
              <a:t>A government that works for everyone, not just the rich and corporations</a:t>
            </a:r>
          </a:p>
          <a:p>
            <a:endParaRPr lang="en-US" sz="2400" dirty="0">
              <a:solidFill>
                <a:srgbClr val="071442"/>
              </a:solidFill>
              <a:latin typeface="Akkurat Pro"/>
            </a:endParaRPr>
          </a:p>
          <a:p>
            <a:endParaRPr lang="en-US" sz="2400" dirty="0">
              <a:solidFill>
                <a:srgbClr val="071442"/>
              </a:solidFill>
              <a:latin typeface="Akkurat Pro"/>
            </a:endParaRPr>
          </a:p>
          <a:p>
            <a:pPr marL="285750" indent="-285750">
              <a:buFont typeface="Arial" panose="020B0604020202020204" pitchFamily="34" charset="0"/>
              <a:buChar char="•"/>
            </a:pPr>
            <a:endParaRPr lang="en-US" sz="2400" dirty="0">
              <a:solidFill>
                <a:srgbClr val="071442"/>
              </a:solidFill>
              <a:latin typeface="Akkurat Pro"/>
            </a:endParaRPr>
          </a:p>
        </p:txBody>
      </p:sp>
      <p:sp>
        <p:nvSpPr>
          <p:cNvPr id="3" name="TextBox 2">
            <a:extLst>
              <a:ext uri="{FF2B5EF4-FFF2-40B4-BE49-F238E27FC236}">
                <a16:creationId xmlns:a16="http://schemas.microsoft.com/office/drawing/2014/main" id="{A61B9088-6D43-3547-B6B5-F1845282FA44}"/>
              </a:ext>
            </a:extLst>
          </p:cNvPr>
          <p:cNvSpPr txBox="1"/>
          <p:nvPr/>
        </p:nvSpPr>
        <p:spPr>
          <a:xfrm>
            <a:off x="817058" y="473080"/>
            <a:ext cx="10557883" cy="769441"/>
          </a:xfrm>
          <a:prstGeom prst="rect">
            <a:avLst/>
          </a:prstGeom>
          <a:noFill/>
        </p:spPr>
        <p:txBody>
          <a:bodyPr wrap="square" rtlCol="0">
            <a:spAutoFit/>
          </a:bodyPr>
          <a:lstStyle/>
          <a:p>
            <a:pPr algn="ctr"/>
            <a:r>
              <a:rPr lang="en-US" sz="4400" b="1" dirty="0">
                <a:solidFill>
                  <a:srgbClr val="071442"/>
                </a:solidFill>
                <a:latin typeface="Helvetica" pitchFamily="2" charset="0"/>
              </a:rPr>
              <a:t>WHAT DOES IT MEAN TO WIN?</a:t>
            </a:r>
          </a:p>
        </p:txBody>
      </p:sp>
    </p:spTree>
    <p:extLst>
      <p:ext uri="{BB962C8B-B14F-4D97-AF65-F5344CB8AC3E}">
        <p14:creationId xmlns:p14="http://schemas.microsoft.com/office/powerpoint/2010/main" val="1432314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72B973-C0CC-1340-AFC4-68C41717641F}"/>
              </a:ext>
            </a:extLst>
          </p:cNvPr>
          <p:cNvSpPr/>
          <p:nvPr/>
        </p:nvSpPr>
        <p:spPr>
          <a:xfrm>
            <a:off x="0" y="0"/>
            <a:ext cx="12192000" cy="6858000"/>
          </a:xfrm>
          <a:prstGeom prst="rect">
            <a:avLst/>
          </a:prstGeom>
          <a:solidFill>
            <a:srgbClr val="07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386D80-B60A-3840-95B3-F278805F1FA7}"/>
              </a:ext>
            </a:extLst>
          </p:cNvPr>
          <p:cNvSpPr txBox="1"/>
          <p:nvPr/>
        </p:nvSpPr>
        <p:spPr>
          <a:xfrm>
            <a:off x="1037363" y="1551563"/>
            <a:ext cx="10117273" cy="1877437"/>
          </a:xfrm>
          <a:prstGeom prst="rect">
            <a:avLst/>
          </a:prstGeom>
          <a:noFill/>
        </p:spPr>
        <p:txBody>
          <a:bodyPr wrap="square" rtlCol="0">
            <a:spAutoFit/>
          </a:bodyPr>
          <a:lstStyle/>
          <a:p>
            <a:pPr algn="ctr"/>
            <a:r>
              <a:rPr lang="en-US" sz="5800" b="1" spc="300" dirty="0">
                <a:solidFill>
                  <a:srgbClr val="E6DDDA"/>
                </a:solidFill>
                <a:latin typeface="Helvetica" pitchFamily="2" charset="0"/>
              </a:rPr>
              <a:t>ATF COALITION = POWER &amp; IMPACT</a:t>
            </a:r>
          </a:p>
        </p:txBody>
      </p:sp>
      <p:pic>
        <p:nvPicPr>
          <p:cNvPr id="5" name="Picture 4" descr="Logo&#10;&#10;Description automatically generated with medium confidence">
            <a:extLst>
              <a:ext uri="{FF2B5EF4-FFF2-40B4-BE49-F238E27FC236}">
                <a16:creationId xmlns:a16="http://schemas.microsoft.com/office/drawing/2014/main" id="{A4E0A676-836F-6642-9B27-E4A59E621E2B}"/>
              </a:ext>
            </a:extLst>
          </p:cNvPr>
          <p:cNvPicPr>
            <a:picLocks noChangeAspect="1"/>
          </p:cNvPicPr>
          <p:nvPr/>
        </p:nvPicPr>
        <p:blipFill>
          <a:blip r:embed="rId2"/>
          <a:stretch>
            <a:fillRect/>
          </a:stretch>
        </p:blipFill>
        <p:spPr>
          <a:xfrm>
            <a:off x="10785138" y="6231175"/>
            <a:ext cx="1104122" cy="255104"/>
          </a:xfrm>
          <a:prstGeom prst="rect">
            <a:avLst/>
          </a:prstGeom>
        </p:spPr>
      </p:pic>
      <p:sp>
        <p:nvSpPr>
          <p:cNvPr id="7" name="TextBox 6">
            <a:extLst>
              <a:ext uri="{FF2B5EF4-FFF2-40B4-BE49-F238E27FC236}">
                <a16:creationId xmlns:a16="http://schemas.microsoft.com/office/drawing/2014/main" id="{1CEB314A-243F-FE45-9A81-8951BC8B3567}"/>
              </a:ext>
            </a:extLst>
          </p:cNvPr>
          <p:cNvSpPr txBox="1"/>
          <p:nvPr/>
        </p:nvSpPr>
        <p:spPr>
          <a:xfrm>
            <a:off x="1066800" y="4734341"/>
            <a:ext cx="3017520" cy="523220"/>
          </a:xfrm>
          <a:prstGeom prst="rect">
            <a:avLst/>
          </a:prstGeom>
          <a:noFill/>
        </p:spPr>
        <p:txBody>
          <a:bodyPr wrap="square" rtlCol="0">
            <a:spAutoFit/>
          </a:bodyPr>
          <a:lstStyle/>
          <a:p>
            <a:pPr algn="ctr"/>
            <a:r>
              <a:rPr lang="en-US" sz="2800" dirty="0">
                <a:solidFill>
                  <a:srgbClr val="E6DDDA"/>
                </a:solidFill>
                <a:latin typeface="Akkurat Pro" panose="02000503030000020004" pitchFamily="2" charset="0"/>
              </a:rPr>
              <a:t>Labor unions</a:t>
            </a:r>
          </a:p>
        </p:txBody>
      </p:sp>
      <p:sp>
        <p:nvSpPr>
          <p:cNvPr id="8" name="TextBox 7">
            <a:extLst>
              <a:ext uri="{FF2B5EF4-FFF2-40B4-BE49-F238E27FC236}">
                <a16:creationId xmlns:a16="http://schemas.microsoft.com/office/drawing/2014/main" id="{30250A9C-2978-E74C-980D-913C85B80B44}"/>
              </a:ext>
            </a:extLst>
          </p:cNvPr>
          <p:cNvSpPr txBox="1"/>
          <p:nvPr/>
        </p:nvSpPr>
        <p:spPr>
          <a:xfrm>
            <a:off x="4587240" y="4734340"/>
            <a:ext cx="3017520" cy="523220"/>
          </a:xfrm>
          <a:prstGeom prst="rect">
            <a:avLst/>
          </a:prstGeom>
          <a:noFill/>
        </p:spPr>
        <p:txBody>
          <a:bodyPr wrap="square" rtlCol="0">
            <a:spAutoFit/>
          </a:bodyPr>
          <a:lstStyle/>
          <a:p>
            <a:pPr algn="ctr"/>
            <a:r>
              <a:rPr lang="en-US" sz="2800" dirty="0">
                <a:solidFill>
                  <a:srgbClr val="E6DDDA"/>
                </a:solidFill>
                <a:latin typeface="Akkurat Pro" panose="02000503030000020004" pitchFamily="2" charset="0"/>
              </a:rPr>
              <a:t>Policy</a:t>
            </a:r>
            <a:r>
              <a:rPr lang="en-US" sz="2600" dirty="0">
                <a:solidFill>
                  <a:srgbClr val="E6DDDA"/>
                </a:solidFill>
                <a:latin typeface="Akkurat Pro" panose="02000503030000020004" pitchFamily="2" charset="0"/>
              </a:rPr>
              <a:t> groups</a:t>
            </a:r>
          </a:p>
        </p:txBody>
      </p:sp>
      <p:sp>
        <p:nvSpPr>
          <p:cNvPr id="10" name="TextBox 9">
            <a:extLst>
              <a:ext uri="{FF2B5EF4-FFF2-40B4-BE49-F238E27FC236}">
                <a16:creationId xmlns:a16="http://schemas.microsoft.com/office/drawing/2014/main" id="{E5A8F1F2-665E-794E-807A-86C3D64E3480}"/>
              </a:ext>
            </a:extLst>
          </p:cNvPr>
          <p:cNvSpPr txBox="1"/>
          <p:nvPr/>
        </p:nvSpPr>
        <p:spPr>
          <a:xfrm>
            <a:off x="8107680" y="4734339"/>
            <a:ext cx="3017520" cy="523220"/>
          </a:xfrm>
          <a:prstGeom prst="rect">
            <a:avLst/>
          </a:prstGeom>
          <a:noFill/>
        </p:spPr>
        <p:txBody>
          <a:bodyPr wrap="square" rtlCol="0">
            <a:spAutoFit/>
          </a:bodyPr>
          <a:lstStyle/>
          <a:p>
            <a:pPr algn="ctr"/>
            <a:r>
              <a:rPr lang="en-US" sz="2800" dirty="0">
                <a:solidFill>
                  <a:srgbClr val="E6DDDA"/>
                </a:solidFill>
                <a:latin typeface="Akkurat Pro" panose="02000503030000020004" pitchFamily="2" charset="0"/>
              </a:rPr>
              <a:t>Advocacy</a:t>
            </a:r>
            <a:r>
              <a:rPr lang="en-US" sz="2600" dirty="0">
                <a:solidFill>
                  <a:srgbClr val="E6DDDA"/>
                </a:solidFill>
                <a:latin typeface="Akkurat Pro" panose="02000503030000020004" pitchFamily="2" charset="0"/>
              </a:rPr>
              <a:t> groups</a:t>
            </a:r>
          </a:p>
        </p:txBody>
      </p:sp>
      <p:sp>
        <p:nvSpPr>
          <p:cNvPr id="11" name="Freeform 10">
            <a:extLst>
              <a:ext uri="{FF2B5EF4-FFF2-40B4-BE49-F238E27FC236}">
                <a16:creationId xmlns:a16="http://schemas.microsoft.com/office/drawing/2014/main" id="{AAED6069-D5E5-8F45-9802-809757EB4835}"/>
              </a:ext>
            </a:extLst>
          </p:cNvPr>
          <p:cNvSpPr/>
          <p:nvPr/>
        </p:nvSpPr>
        <p:spPr>
          <a:xfrm>
            <a:off x="0" y="3973145"/>
            <a:ext cx="2573867" cy="492443"/>
          </a:xfrm>
          <a:custGeom>
            <a:avLst/>
            <a:gdLst>
              <a:gd name="connsiteX0" fmla="*/ 0 w 2910840"/>
              <a:gd name="connsiteY0" fmla="*/ 0 h 289560"/>
              <a:gd name="connsiteX1" fmla="*/ 2910840 w 2910840"/>
              <a:gd name="connsiteY1" fmla="*/ 0 h 289560"/>
              <a:gd name="connsiteX2" fmla="*/ 2910840 w 2910840"/>
              <a:gd name="connsiteY2" fmla="*/ 289560 h 289560"/>
              <a:gd name="connsiteX3" fmla="*/ 2910840 w 2910840"/>
              <a:gd name="connsiteY3" fmla="*/ 289560 h 289560"/>
            </a:gdLst>
            <a:ahLst/>
            <a:cxnLst>
              <a:cxn ang="0">
                <a:pos x="connsiteX0" y="connsiteY0"/>
              </a:cxn>
              <a:cxn ang="0">
                <a:pos x="connsiteX1" y="connsiteY1"/>
              </a:cxn>
              <a:cxn ang="0">
                <a:pos x="connsiteX2" y="connsiteY2"/>
              </a:cxn>
              <a:cxn ang="0">
                <a:pos x="connsiteX3" y="connsiteY3"/>
              </a:cxn>
            </a:cxnLst>
            <a:rect l="l" t="t" r="r" b="b"/>
            <a:pathLst>
              <a:path w="2910840" h="289560">
                <a:moveTo>
                  <a:pt x="0" y="0"/>
                </a:moveTo>
                <a:lnTo>
                  <a:pt x="2910840" y="0"/>
                </a:lnTo>
                <a:lnTo>
                  <a:pt x="2910840" y="289560"/>
                </a:lnTo>
                <a:lnTo>
                  <a:pt x="2910840" y="289560"/>
                </a:lnTo>
              </a:path>
            </a:pathLst>
          </a:custGeom>
          <a:noFill/>
          <a:ln w="28575">
            <a:solidFill>
              <a:srgbClr val="E6DDD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E6DDDA"/>
              </a:highlight>
            </a:endParaRPr>
          </a:p>
        </p:txBody>
      </p:sp>
      <p:sp>
        <p:nvSpPr>
          <p:cNvPr id="13" name="Freeform 12">
            <a:extLst>
              <a:ext uri="{FF2B5EF4-FFF2-40B4-BE49-F238E27FC236}">
                <a16:creationId xmlns:a16="http://schemas.microsoft.com/office/drawing/2014/main" id="{D60669FC-0FC8-B14E-A2DD-63B227D923BB}"/>
              </a:ext>
            </a:extLst>
          </p:cNvPr>
          <p:cNvSpPr/>
          <p:nvPr/>
        </p:nvSpPr>
        <p:spPr>
          <a:xfrm>
            <a:off x="6096362" y="5549941"/>
            <a:ext cx="45719" cy="1362467"/>
          </a:xfrm>
          <a:custGeom>
            <a:avLst/>
            <a:gdLst>
              <a:gd name="connsiteX0" fmla="*/ 0 w 30480"/>
              <a:gd name="connsiteY0" fmla="*/ 0 h 655320"/>
              <a:gd name="connsiteX1" fmla="*/ 0 w 30480"/>
              <a:gd name="connsiteY1" fmla="*/ 655320 h 655320"/>
              <a:gd name="connsiteX2" fmla="*/ 30480 w 30480"/>
              <a:gd name="connsiteY2" fmla="*/ 655320 h 655320"/>
            </a:gdLst>
            <a:ahLst/>
            <a:cxnLst>
              <a:cxn ang="0">
                <a:pos x="connsiteX0" y="connsiteY0"/>
              </a:cxn>
              <a:cxn ang="0">
                <a:pos x="connsiteX1" y="connsiteY1"/>
              </a:cxn>
              <a:cxn ang="0">
                <a:pos x="connsiteX2" y="connsiteY2"/>
              </a:cxn>
            </a:cxnLst>
            <a:rect l="l" t="t" r="r" b="b"/>
            <a:pathLst>
              <a:path w="30480" h="655320">
                <a:moveTo>
                  <a:pt x="0" y="0"/>
                </a:moveTo>
                <a:lnTo>
                  <a:pt x="0" y="655320"/>
                </a:lnTo>
                <a:lnTo>
                  <a:pt x="30480" y="655320"/>
                </a:lnTo>
              </a:path>
            </a:pathLst>
          </a:custGeom>
          <a:noFill/>
          <a:ln w="28575">
            <a:solidFill>
              <a:srgbClr val="E6DDD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1A042750-BE07-8146-BA39-4A706828E020}"/>
              </a:ext>
            </a:extLst>
          </p:cNvPr>
          <p:cNvSpPr/>
          <p:nvPr/>
        </p:nvSpPr>
        <p:spPr>
          <a:xfrm flipH="1">
            <a:off x="9855562" y="4023629"/>
            <a:ext cx="2336437" cy="441959"/>
          </a:xfrm>
          <a:custGeom>
            <a:avLst/>
            <a:gdLst>
              <a:gd name="connsiteX0" fmla="*/ 0 w 2910840"/>
              <a:gd name="connsiteY0" fmla="*/ 0 h 289560"/>
              <a:gd name="connsiteX1" fmla="*/ 2910840 w 2910840"/>
              <a:gd name="connsiteY1" fmla="*/ 0 h 289560"/>
              <a:gd name="connsiteX2" fmla="*/ 2910840 w 2910840"/>
              <a:gd name="connsiteY2" fmla="*/ 289560 h 289560"/>
              <a:gd name="connsiteX3" fmla="*/ 2910840 w 2910840"/>
              <a:gd name="connsiteY3" fmla="*/ 289560 h 289560"/>
            </a:gdLst>
            <a:ahLst/>
            <a:cxnLst>
              <a:cxn ang="0">
                <a:pos x="connsiteX0" y="connsiteY0"/>
              </a:cxn>
              <a:cxn ang="0">
                <a:pos x="connsiteX1" y="connsiteY1"/>
              </a:cxn>
              <a:cxn ang="0">
                <a:pos x="connsiteX2" y="connsiteY2"/>
              </a:cxn>
              <a:cxn ang="0">
                <a:pos x="connsiteX3" y="connsiteY3"/>
              </a:cxn>
            </a:cxnLst>
            <a:rect l="l" t="t" r="r" b="b"/>
            <a:pathLst>
              <a:path w="2910840" h="289560">
                <a:moveTo>
                  <a:pt x="0" y="0"/>
                </a:moveTo>
                <a:lnTo>
                  <a:pt x="2910840" y="0"/>
                </a:lnTo>
                <a:lnTo>
                  <a:pt x="2910840" y="289560"/>
                </a:lnTo>
                <a:lnTo>
                  <a:pt x="2910840" y="289560"/>
                </a:lnTo>
              </a:path>
            </a:pathLst>
          </a:custGeom>
          <a:noFill/>
          <a:ln w="28575">
            <a:solidFill>
              <a:srgbClr val="E6DDD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616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8333500" y="2490281"/>
            <a:ext cx="3363200" cy="1877437"/>
          </a:xfrm>
          <a:prstGeom prst="rect">
            <a:avLst/>
          </a:prstGeom>
          <a:noFill/>
        </p:spPr>
        <p:txBody>
          <a:bodyPr wrap="square" rtlCol="0">
            <a:spAutoFit/>
          </a:bodyPr>
          <a:lstStyle/>
          <a:p>
            <a:r>
              <a:rPr lang="en-US" sz="5800" b="1" spc="300" dirty="0">
                <a:solidFill>
                  <a:srgbClr val="071442"/>
                </a:solidFill>
                <a:latin typeface="Helvetica" pitchFamily="2" charset="0"/>
              </a:rPr>
              <a:t>LABOR</a:t>
            </a:r>
          </a:p>
          <a:p>
            <a:r>
              <a:rPr lang="en-US" sz="5800" b="1" spc="300" dirty="0">
                <a:solidFill>
                  <a:srgbClr val="071442"/>
                </a:solidFill>
                <a:latin typeface="Helvetica" pitchFamily="2" charset="0"/>
              </a:rPr>
              <a:t>UNIONS</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2"/>
          <a:stretch>
            <a:fillRect/>
          </a:stretch>
        </p:blipFill>
        <p:spPr>
          <a:xfrm>
            <a:off x="10785138" y="6231175"/>
            <a:ext cx="1104122" cy="255104"/>
          </a:xfrm>
          <a:prstGeom prst="rect">
            <a:avLst/>
          </a:prstGeom>
        </p:spPr>
      </p:pic>
      <p:pic>
        <p:nvPicPr>
          <p:cNvPr id="4" name="Picture 3" descr="Logo, company name&#10;&#10;Description automatically generated">
            <a:extLst>
              <a:ext uri="{FF2B5EF4-FFF2-40B4-BE49-F238E27FC236}">
                <a16:creationId xmlns:a16="http://schemas.microsoft.com/office/drawing/2014/main" id="{FC32F606-C002-974E-AE5B-328BA1A7C5F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0088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984C02E4-8794-C546-ADE1-E3944B8DFB2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7D39DE9-23F8-9345-917E-18CD23B9CE00}"/>
              </a:ext>
            </a:extLst>
          </p:cNvPr>
          <p:cNvSpPr txBox="1"/>
          <p:nvPr/>
        </p:nvSpPr>
        <p:spPr>
          <a:xfrm>
            <a:off x="7880749" y="2490281"/>
            <a:ext cx="3614245" cy="1877437"/>
          </a:xfrm>
          <a:prstGeom prst="rect">
            <a:avLst/>
          </a:prstGeom>
          <a:noFill/>
        </p:spPr>
        <p:txBody>
          <a:bodyPr wrap="square" rtlCol="0">
            <a:spAutoFit/>
          </a:bodyPr>
          <a:lstStyle/>
          <a:p>
            <a:r>
              <a:rPr lang="en-US" sz="5800" b="1" spc="300" dirty="0">
                <a:solidFill>
                  <a:srgbClr val="071442"/>
                </a:solidFill>
                <a:latin typeface="Helvetica" pitchFamily="2" charset="0"/>
              </a:rPr>
              <a:t>POLICY</a:t>
            </a:r>
          </a:p>
          <a:p>
            <a:r>
              <a:rPr lang="en-US" sz="5800" b="1" spc="300" dirty="0">
                <a:solidFill>
                  <a:srgbClr val="071442"/>
                </a:solidFill>
                <a:latin typeface="Helvetica" pitchFamily="2" charset="0"/>
              </a:rPr>
              <a:t>GROUPS</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3"/>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1888113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7024839" y="2367171"/>
            <a:ext cx="4646707" cy="2123658"/>
          </a:xfrm>
          <a:prstGeom prst="rect">
            <a:avLst/>
          </a:prstGeom>
          <a:noFill/>
        </p:spPr>
        <p:txBody>
          <a:bodyPr wrap="square" rtlCol="0">
            <a:spAutoFit/>
          </a:bodyPr>
          <a:lstStyle/>
          <a:p>
            <a:r>
              <a:rPr lang="en-US" sz="4400" b="1" spc="300" dirty="0">
                <a:solidFill>
                  <a:srgbClr val="071442"/>
                </a:solidFill>
                <a:latin typeface="Helvetica" pitchFamily="2" charset="0"/>
              </a:rPr>
              <a:t>ADVOCACY &amp; GRASSROOTS</a:t>
            </a:r>
          </a:p>
          <a:p>
            <a:r>
              <a:rPr lang="en-US" sz="4400" b="1" spc="300" dirty="0">
                <a:solidFill>
                  <a:srgbClr val="071442"/>
                </a:solidFill>
                <a:latin typeface="Helvetica" pitchFamily="2" charset="0"/>
              </a:rPr>
              <a:t>GROUPS</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2"/>
          <a:stretch>
            <a:fillRect/>
          </a:stretch>
        </p:blipFill>
        <p:spPr>
          <a:xfrm>
            <a:off x="10785138" y="6231175"/>
            <a:ext cx="1104122" cy="255104"/>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999B8C88-FDC4-D741-A73B-35C1CDE6FB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6726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72B973-C0CC-1340-AFC4-68C41717641F}"/>
              </a:ext>
            </a:extLst>
          </p:cNvPr>
          <p:cNvSpPr/>
          <p:nvPr/>
        </p:nvSpPr>
        <p:spPr>
          <a:xfrm>
            <a:off x="0" y="0"/>
            <a:ext cx="12192000" cy="6858000"/>
          </a:xfrm>
          <a:prstGeom prst="rect">
            <a:avLst/>
          </a:prstGeom>
          <a:solidFill>
            <a:srgbClr val="07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386D80-B60A-3840-95B3-F278805F1FA7}"/>
              </a:ext>
            </a:extLst>
          </p:cNvPr>
          <p:cNvSpPr txBox="1"/>
          <p:nvPr/>
        </p:nvSpPr>
        <p:spPr>
          <a:xfrm>
            <a:off x="1037363" y="2490281"/>
            <a:ext cx="10117273" cy="1877437"/>
          </a:xfrm>
          <a:prstGeom prst="rect">
            <a:avLst/>
          </a:prstGeom>
          <a:noFill/>
        </p:spPr>
        <p:txBody>
          <a:bodyPr wrap="square" rtlCol="0">
            <a:spAutoFit/>
          </a:bodyPr>
          <a:lstStyle/>
          <a:p>
            <a:pPr algn="ctr"/>
            <a:r>
              <a:rPr lang="en-US" sz="5800" b="1" spc="300" dirty="0">
                <a:solidFill>
                  <a:srgbClr val="E6DDDA"/>
                </a:solidFill>
                <a:latin typeface="Helvetica" pitchFamily="2" charset="0"/>
              </a:rPr>
              <a:t>ATF COMMUNICATIONS</a:t>
            </a:r>
          </a:p>
          <a:p>
            <a:pPr algn="ctr"/>
            <a:r>
              <a:rPr lang="en-US" sz="5800" b="1" spc="300" dirty="0">
                <a:solidFill>
                  <a:srgbClr val="E6DDDA"/>
                </a:solidFill>
                <a:latin typeface="Helvetica" pitchFamily="2" charset="0"/>
              </a:rPr>
              <a:t>STRATEGY &amp; IMPACT</a:t>
            </a:r>
          </a:p>
        </p:txBody>
      </p:sp>
      <p:pic>
        <p:nvPicPr>
          <p:cNvPr id="5" name="Picture 4" descr="Logo&#10;&#10;Description automatically generated with medium confidence">
            <a:extLst>
              <a:ext uri="{FF2B5EF4-FFF2-40B4-BE49-F238E27FC236}">
                <a16:creationId xmlns:a16="http://schemas.microsoft.com/office/drawing/2014/main" id="{A4E0A676-836F-6642-9B27-E4A59E621E2B}"/>
              </a:ext>
            </a:extLst>
          </p:cNvPr>
          <p:cNvPicPr>
            <a:picLocks noChangeAspect="1"/>
          </p:cNvPicPr>
          <p:nvPr/>
        </p:nvPicPr>
        <p:blipFill>
          <a:blip r:embed="rId2"/>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3893955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72B973-C0CC-1340-AFC4-68C41717641F}"/>
              </a:ext>
            </a:extLst>
          </p:cNvPr>
          <p:cNvSpPr/>
          <p:nvPr/>
        </p:nvSpPr>
        <p:spPr>
          <a:xfrm>
            <a:off x="0" y="0"/>
            <a:ext cx="6096000" cy="6858000"/>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Text&#10;&#10;Description automatically generated">
            <a:extLst>
              <a:ext uri="{FF2B5EF4-FFF2-40B4-BE49-F238E27FC236}">
                <a16:creationId xmlns:a16="http://schemas.microsoft.com/office/drawing/2014/main" id="{5E4CB906-7C61-B947-B3CB-79FB412088EE}"/>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white rectangular object with text&#10;&#10;Description automatically generated with low confidence">
            <a:extLst>
              <a:ext uri="{FF2B5EF4-FFF2-40B4-BE49-F238E27FC236}">
                <a16:creationId xmlns:a16="http://schemas.microsoft.com/office/drawing/2014/main" id="{F89E5AF0-4FCB-C341-A577-36D1AC66319F}"/>
              </a:ext>
            </a:extLst>
          </p:cNvPr>
          <p:cNvPicPr>
            <a:picLocks noChangeAspect="1"/>
          </p:cNvPicPr>
          <p:nvPr/>
        </p:nvPicPr>
        <p:blipFill>
          <a:blip r:embed="rId4"/>
          <a:stretch>
            <a:fillRect/>
          </a:stretch>
        </p:blipFill>
        <p:spPr>
          <a:xfrm>
            <a:off x="0" y="439571"/>
            <a:ext cx="12192000" cy="6858000"/>
          </a:xfrm>
          <a:prstGeom prst="rect">
            <a:avLst/>
          </a:prstGeom>
        </p:spPr>
      </p:pic>
      <p:sp>
        <p:nvSpPr>
          <p:cNvPr id="9" name="TextBox 8">
            <a:extLst>
              <a:ext uri="{FF2B5EF4-FFF2-40B4-BE49-F238E27FC236}">
                <a16:creationId xmlns:a16="http://schemas.microsoft.com/office/drawing/2014/main" id="{5C386D80-B60A-3840-95B3-F278805F1FA7}"/>
              </a:ext>
            </a:extLst>
          </p:cNvPr>
          <p:cNvSpPr txBox="1"/>
          <p:nvPr/>
        </p:nvSpPr>
        <p:spPr>
          <a:xfrm>
            <a:off x="333365" y="1116680"/>
            <a:ext cx="5429270" cy="769441"/>
          </a:xfrm>
          <a:prstGeom prst="rect">
            <a:avLst/>
          </a:prstGeom>
          <a:noFill/>
        </p:spPr>
        <p:txBody>
          <a:bodyPr wrap="square" rtlCol="0">
            <a:spAutoFit/>
          </a:bodyPr>
          <a:lstStyle/>
          <a:p>
            <a:r>
              <a:rPr lang="en-US" sz="4400" b="1" spc="300" dirty="0">
                <a:solidFill>
                  <a:srgbClr val="E6DDDA"/>
                </a:solidFill>
                <a:latin typeface="Helvetica" pitchFamily="2" charset="0"/>
              </a:rPr>
              <a:t>SPOKESPERSON</a:t>
            </a:r>
          </a:p>
        </p:txBody>
      </p:sp>
      <p:sp>
        <p:nvSpPr>
          <p:cNvPr id="10" name="TextBox 9">
            <a:extLst>
              <a:ext uri="{FF2B5EF4-FFF2-40B4-BE49-F238E27FC236}">
                <a16:creationId xmlns:a16="http://schemas.microsoft.com/office/drawing/2014/main" id="{876EDA65-E6F8-E442-8A54-E11F2A475C61}"/>
              </a:ext>
            </a:extLst>
          </p:cNvPr>
          <p:cNvSpPr txBox="1"/>
          <p:nvPr/>
        </p:nvSpPr>
        <p:spPr>
          <a:xfrm>
            <a:off x="333365" y="2056766"/>
            <a:ext cx="4769213" cy="492443"/>
          </a:xfrm>
          <a:prstGeom prst="rect">
            <a:avLst/>
          </a:prstGeom>
          <a:noFill/>
        </p:spPr>
        <p:txBody>
          <a:bodyPr wrap="square" rtlCol="0">
            <a:spAutoFit/>
          </a:bodyPr>
          <a:lstStyle/>
          <a:p>
            <a:r>
              <a:rPr lang="en-US" sz="2600" dirty="0">
                <a:solidFill>
                  <a:srgbClr val="E6DDDA"/>
                </a:solidFill>
                <a:latin typeface="Akkurat Pro" panose="02000503030000020004" pitchFamily="2" charset="0"/>
              </a:rPr>
              <a:t>1,600-plus media hits in 2020</a:t>
            </a:r>
          </a:p>
        </p:txBody>
      </p:sp>
      <p:pic>
        <p:nvPicPr>
          <p:cNvPr id="12" name="Picture 11" descr="Logo&#10;&#10;Description automatically generated with medium confidence">
            <a:extLst>
              <a:ext uri="{FF2B5EF4-FFF2-40B4-BE49-F238E27FC236}">
                <a16:creationId xmlns:a16="http://schemas.microsoft.com/office/drawing/2014/main" id="{671C4601-4688-2041-8F0C-711C0EE4AA57}"/>
              </a:ext>
            </a:extLst>
          </p:cNvPr>
          <p:cNvPicPr>
            <a:picLocks noChangeAspect="1"/>
          </p:cNvPicPr>
          <p:nvPr/>
        </p:nvPicPr>
        <p:blipFill>
          <a:blip r:embed="rId5"/>
          <a:stretch>
            <a:fillRect/>
          </a:stretch>
        </p:blipFill>
        <p:spPr>
          <a:xfrm>
            <a:off x="10785138" y="6231175"/>
            <a:ext cx="1104122" cy="255104"/>
          </a:xfrm>
          <a:prstGeom prst="rect">
            <a:avLst/>
          </a:prstGeom>
        </p:spPr>
      </p:pic>
      <p:sp>
        <p:nvSpPr>
          <p:cNvPr id="7" name="TextBox 6">
            <a:extLst>
              <a:ext uri="{FF2B5EF4-FFF2-40B4-BE49-F238E27FC236}">
                <a16:creationId xmlns:a16="http://schemas.microsoft.com/office/drawing/2014/main" id="{468C855F-B6D7-324F-A9F1-1F790E415235}"/>
              </a:ext>
            </a:extLst>
          </p:cNvPr>
          <p:cNvSpPr txBox="1"/>
          <p:nvPr/>
        </p:nvSpPr>
        <p:spPr>
          <a:xfrm>
            <a:off x="6762730" y="439571"/>
            <a:ext cx="5429270" cy="1446550"/>
          </a:xfrm>
          <a:prstGeom prst="rect">
            <a:avLst/>
          </a:prstGeom>
          <a:noFill/>
        </p:spPr>
        <p:txBody>
          <a:bodyPr wrap="square" rtlCol="0">
            <a:spAutoFit/>
          </a:bodyPr>
          <a:lstStyle/>
          <a:p>
            <a:r>
              <a:rPr lang="en-US" sz="4400" b="1" spc="300" dirty="0">
                <a:solidFill>
                  <a:srgbClr val="071442"/>
                </a:solidFill>
                <a:latin typeface="Helvetica" pitchFamily="2" charset="0"/>
              </a:rPr>
              <a:t>POLLING &amp;</a:t>
            </a:r>
          </a:p>
          <a:p>
            <a:r>
              <a:rPr lang="en-US" sz="4400" b="1" spc="300" dirty="0">
                <a:solidFill>
                  <a:srgbClr val="071442"/>
                </a:solidFill>
                <a:latin typeface="Helvetica" pitchFamily="2" charset="0"/>
              </a:rPr>
              <a:t>MESSAGING</a:t>
            </a:r>
          </a:p>
        </p:txBody>
      </p:sp>
      <p:sp>
        <p:nvSpPr>
          <p:cNvPr id="8" name="TextBox 7">
            <a:extLst>
              <a:ext uri="{FF2B5EF4-FFF2-40B4-BE49-F238E27FC236}">
                <a16:creationId xmlns:a16="http://schemas.microsoft.com/office/drawing/2014/main" id="{44E82064-A427-624C-8DC8-18667626A6A2}"/>
              </a:ext>
            </a:extLst>
          </p:cNvPr>
          <p:cNvSpPr txBox="1"/>
          <p:nvPr/>
        </p:nvSpPr>
        <p:spPr>
          <a:xfrm>
            <a:off x="6762730" y="2056766"/>
            <a:ext cx="4769213" cy="892552"/>
          </a:xfrm>
          <a:prstGeom prst="rect">
            <a:avLst/>
          </a:prstGeom>
          <a:noFill/>
        </p:spPr>
        <p:txBody>
          <a:bodyPr wrap="square" rtlCol="0">
            <a:spAutoFit/>
          </a:bodyPr>
          <a:lstStyle/>
          <a:p>
            <a:r>
              <a:rPr lang="en-US" sz="2600" dirty="0">
                <a:solidFill>
                  <a:srgbClr val="071442"/>
                </a:solidFill>
                <a:latin typeface="Akkurat Pro" panose="02000503030000020004" pitchFamily="2" charset="0"/>
              </a:rPr>
              <a:t>Tax fairness has become a winning message</a:t>
            </a:r>
          </a:p>
        </p:txBody>
      </p:sp>
    </p:spTree>
    <p:extLst>
      <p:ext uri="{BB962C8B-B14F-4D97-AF65-F5344CB8AC3E}">
        <p14:creationId xmlns:p14="http://schemas.microsoft.com/office/powerpoint/2010/main" val="3261720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pic>
        <p:nvPicPr>
          <p:cNvPr id="4" name="Picture 3" descr="Graphical user interface, application, Teams&#10;&#10;Description automatically generated">
            <a:extLst>
              <a:ext uri="{FF2B5EF4-FFF2-40B4-BE49-F238E27FC236}">
                <a16:creationId xmlns:a16="http://schemas.microsoft.com/office/drawing/2014/main" id="{1C10BAC7-E1CE-9947-832C-924CC250145D}"/>
              </a:ext>
            </a:extLst>
          </p:cNvPr>
          <p:cNvPicPr>
            <a:picLocks noChangeAspect="1"/>
          </p:cNvPicPr>
          <p:nvPr/>
        </p:nvPicPr>
        <p:blipFill>
          <a:blip r:embed="rId3"/>
          <a:stretch>
            <a:fillRect/>
          </a:stretch>
        </p:blipFill>
        <p:spPr>
          <a:xfrm>
            <a:off x="-3335" y="251800"/>
            <a:ext cx="12192000" cy="6858000"/>
          </a:xfrm>
          <a:prstGeom prst="rect">
            <a:avLst/>
          </a:prstGeom>
        </p:spPr>
      </p:pic>
      <p:sp>
        <p:nvSpPr>
          <p:cNvPr id="6" name="Rectangle 5">
            <a:extLst>
              <a:ext uri="{FF2B5EF4-FFF2-40B4-BE49-F238E27FC236}">
                <a16:creationId xmlns:a16="http://schemas.microsoft.com/office/drawing/2014/main" id="{9C72B973-C0CC-1340-AFC4-68C41717641F}"/>
              </a:ext>
            </a:extLst>
          </p:cNvPr>
          <p:cNvSpPr/>
          <p:nvPr/>
        </p:nvSpPr>
        <p:spPr>
          <a:xfrm>
            <a:off x="6099336" y="0"/>
            <a:ext cx="6096000" cy="6858000"/>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386D80-B60A-3840-95B3-F278805F1FA7}"/>
              </a:ext>
            </a:extLst>
          </p:cNvPr>
          <p:cNvSpPr txBox="1"/>
          <p:nvPr/>
        </p:nvSpPr>
        <p:spPr>
          <a:xfrm>
            <a:off x="254163" y="425830"/>
            <a:ext cx="5429270" cy="769441"/>
          </a:xfrm>
          <a:prstGeom prst="rect">
            <a:avLst/>
          </a:prstGeom>
          <a:noFill/>
        </p:spPr>
        <p:txBody>
          <a:bodyPr wrap="square" rtlCol="0">
            <a:spAutoFit/>
          </a:bodyPr>
          <a:lstStyle/>
          <a:p>
            <a:r>
              <a:rPr lang="en-US" sz="4400" b="1" spc="300" dirty="0">
                <a:solidFill>
                  <a:srgbClr val="071442"/>
                </a:solidFill>
                <a:latin typeface="Helvetica" pitchFamily="2" charset="0"/>
              </a:rPr>
              <a:t>SOCIAL MEDIA</a:t>
            </a:r>
          </a:p>
        </p:txBody>
      </p:sp>
      <p:sp>
        <p:nvSpPr>
          <p:cNvPr id="10" name="TextBox 9">
            <a:extLst>
              <a:ext uri="{FF2B5EF4-FFF2-40B4-BE49-F238E27FC236}">
                <a16:creationId xmlns:a16="http://schemas.microsoft.com/office/drawing/2014/main" id="{876EDA65-E6F8-E442-8A54-E11F2A475C61}"/>
              </a:ext>
            </a:extLst>
          </p:cNvPr>
          <p:cNvSpPr txBox="1"/>
          <p:nvPr/>
        </p:nvSpPr>
        <p:spPr>
          <a:xfrm>
            <a:off x="254163" y="1365916"/>
            <a:ext cx="5729320" cy="1692771"/>
          </a:xfrm>
          <a:prstGeom prst="rect">
            <a:avLst/>
          </a:prstGeom>
          <a:noFill/>
        </p:spPr>
        <p:txBody>
          <a:bodyPr wrap="square" rtlCol="0">
            <a:spAutoFit/>
          </a:bodyPr>
          <a:lstStyle/>
          <a:p>
            <a:r>
              <a:rPr lang="en-US" sz="2600" dirty="0">
                <a:solidFill>
                  <a:srgbClr val="071442"/>
                </a:solidFill>
                <a:latin typeface="Akkurat Pro" panose="02000503030000020004" pitchFamily="2" charset="0"/>
              </a:rPr>
              <a:t>Reaches &gt;1 million people a week</a:t>
            </a:r>
          </a:p>
          <a:p>
            <a:r>
              <a:rPr lang="en-US" sz="2600" dirty="0">
                <a:solidFill>
                  <a:srgbClr val="071442"/>
                </a:solidFill>
                <a:latin typeface="Akkurat Pro" panose="02000503030000020004" pitchFamily="2" charset="0"/>
              </a:rPr>
              <a:t>on Twitter, Facebook, Instagram</a:t>
            </a:r>
          </a:p>
          <a:p>
            <a:endParaRPr lang="en-US" sz="2600" dirty="0">
              <a:solidFill>
                <a:srgbClr val="071442"/>
              </a:solidFill>
              <a:latin typeface="Akkurat Pro" panose="02000503030000020004" pitchFamily="2" charset="0"/>
            </a:endParaRPr>
          </a:p>
          <a:p>
            <a:r>
              <a:rPr lang="en-US" sz="2600" dirty="0">
                <a:solidFill>
                  <a:srgbClr val="071442"/>
                </a:solidFill>
                <a:latin typeface="Akkurat Pro" panose="02000503030000020004" pitchFamily="2" charset="0"/>
              </a:rPr>
              <a:t>Strong following among influencers</a:t>
            </a:r>
          </a:p>
        </p:txBody>
      </p:sp>
      <p:pic>
        <p:nvPicPr>
          <p:cNvPr id="12" name="Picture 11" descr="Logo&#10;&#10;Description automatically generated with medium confidence">
            <a:extLst>
              <a:ext uri="{FF2B5EF4-FFF2-40B4-BE49-F238E27FC236}">
                <a16:creationId xmlns:a16="http://schemas.microsoft.com/office/drawing/2014/main" id="{671C4601-4688-2041-8F0C-711C0EE4AA57}"/>
              </a:ext>
            </a:extLst>
          </p:cNvPr>
          <p:cNvPicPr>
            <a:picLocks noChangeAspect="1"/>
          </p:cNvPicPr>
          <p:nvPr/>
        </p:nvPicPr>
        <p:blipFill>
          <a:blip r:embed="rId4"/>
          <a:stretch>
            <a:fillRect/>
          </a:stretch>
        </p:blipFill>
        <p:spPr>
          <a:xfrm>
            <a:off x="10785138" y="6231175"/>
            <a:ext cx="1104122" cy="255104"/>
          </a:xfrm>
          <a:prstGeom prst="rect">
            <a:avLst/>
          </a:prstGeom>
        </p:spPr>
      </p:pic>
      <p:sp>
        <p:nvSpPr>
          <p:cNvPr id="7" name="TextBox 6">
            <a:extLst>
              <a:ext uri="{FF2B5EF4-FFF2-40B4-BE49-F238E27FC236}">
                <a16:creationId xmlns:a16="http://schemas.microsoft.com/office/drawing/2014/main" id="{468C855F-B6D7-324F-A9F1-1F790E415235}"/>
              </a:ext>
            </a:extLst>
          </p:cNvPr>
          <p:cNvSpPr txBox="1"/>
          <p:nvPr/>
        </p:nvSpPr>
        <p:spPr>
          <a:xfrm>
            <a:off x="6680191" y="425829"/>
            <a:ext cx="2905926" cy="769441"/>
          </a:xfrm>
          <a:prstGeom prst="rect">
            <a:avLst/>
          </a:prstGeom>
          <a:noFill/>
        </p:spPr>
        <p:txBody>
          <a:bodyPr wrap="square" rtlCol="0">
            <a:spAutoFit/>
          </a:bodyPr>
          <a:lstStyle/>
          <a:p>
            <a:r>
              <a:rPr lang="en-US" sz="4400" b="1" spc="300" dirty="0">
                <a:solidFill>
                  <a:srgbClr val="E6DDDA"/>
                </a:solidFill>
                <a:latin typeface="Helvetica" pitchFamily="2" charset="0"/>
              </a:rPr>
              <a:t>EMAIL</a:t>
            </a:r>
          </a:p>
        </p:txBody>
      </p:sp>
      <p:sp>
        <p:nvSpPr>
          <p:cNvPr id="8" name="TextBox 7">
            <a:extLst>
              <a:ext uri="{FF2B5EF4-FFF2-40B4-BE49-F238E27FC236}">
                <a16:creationId xmlns:a16="http://schemas.microsoft.com/office/drawing/2014/main" id="{44E82064-A427-624C-8DC8-18667626A6A2}"/>
              </a:ext>
            </a:extLst>
          </p:cNvPr>
          <p:cNvSpPr txBox="1"/>
          <p:nvPr/>
        </p:nvSpPr>
        <p:spPr>
          <a:xfrm>
            <a:off x="6683528" y="1365916"/>
            <a:ext cx="4769213" cy="4493538"/>
          </a:xfrm>
          <a:prstGeom prst="rect">
            <a:avLst/>
          </a:prstGeom>
          <a:noFill/>
        </p:spPr>
        <p:txBody>
          <a:bodyPr wrap="square" rtlCol="0">
            <a:spAutoFit/>
          </a:bodyPr>
          <a:lstStyle/>
          <a:p>
            <a:r>
              <a:rPr lang="en-US" sz="2600" dirty="0">
                <a:solidFill>
                  <a:srgbClr val="E6DDDA"/>
                </a:solidFill>
                <a:latin typeface="Akkurat Pro" panose="02000503030000020004" pitchFamily="2" charset="0"/>
              </a:rPr>
              <a:t>760,000-person list activated weekly</a:t>
            </a:r>
          </a:p>
          <a:p>
            <a:endParaRPr lang="en-US" sz="2600" dirty="0">
              <a:solidFill>
                <a:srgbClr val="E6DDDA"/>
              </a:solidFill>
              <a:latin typeface="Akkurat Pro" panose="02000503030000020004" pitchFamily="2" charset="0"/>
            </a:endParaRPr>
          </a:p>
          <a:p>
            <a:r>
              <a:rPr lang="en-US" sz="2600" dirty="0">
                <a:solidFill>
                  <a:srgbClr val="E6DDDA"/>
                </a:solidFill>
                <a:latin typeface="Akkurat Pro" panose="02000503030000020004" pitchFamily="2" charset="0"/>
              </a:rPr>
              <a:t>Coordinate joint actions with allies</a:t>
            </a:r>
          </a:p>
          <a:p>
            <a:endParaRPr lang="en-US" sz="2600" dirty="0">
              <a:solidFill>
                <a:srgbClr val="E6DDDA"/>
              </a:solidFill>
              <a:latin typeface="Akkurat Pro" panose="02000503030000020004" pitchFamily="2" charset="0"/>
            </a:endParaRPr>
          </a:p>
          <a:p>
            <a:r>
              <a:rPr lang="en-US" sz="2600" dirty="0">
                <a:solidFill>
                  <a:srgbClr val="E6DDDA"/>
                </a:solidFill>
                <a:latin typeface="Akkurat Pro" panose="02000503030000020004" pitchFamily="2" charset="0"/>
              </a:rPr>
              <a:t>Total raised 2020: $219,000</a:t>
            </a:r>
          </a:p>
          <a:p>
            <a:r>
              <a:rPr lang="en-US" sz="2600" dirty="0">
                <a:solidFill>
                  <a:srgbClr val="E6DDDA"/>
                </a:solidFill>
                <a:latin typeface="Akkurat Pro" panose="02000503030000020004" pitchFamily="2" charset="0"/>
              </a:rPr>
              <a:t>(15% of budget)</a:t>
            </a:r>
          </a:p>
          <a:p>
            <a:endParaRPr lang="en-US" sz="2600" dirty="0">
              <a:solidFill>
                <a:srgbClr val="E6DDDA"/>
              </a:solidFill>
              <a:latin typeface="Akkurat Pro" panose="02000503030000020004" pitchFamily="2" charset="0"/>
            </a:endParaRPr>
          </a:p>
          <a:p>
            <a:r>
              <a:rPr lang="en-US" sz="2600" dirty="0">
                <a:solidFill>
                  <a:srgbClr val="E6DDDA"/>
                </a:solidFill>
                <a:latin typeface="Akkurat Pro" panose="02000503030000020004" pitchFamily="2" charset="0"/>
              </a:rPr>
              <a:t>8,000 grassroots donors from all 50 states</a:t>
            </a:r>
          </a:p>
        </p:txBody>
      </p:sp>
    </p:spTree>
    <p:extLst>
      <p:ext uri="{BB962C8B-B14F-4D97-AF65-F5344CB8AC3E}">
        <p14:creationId xmlns:p14="http://schemas.microsoft.com/office/powerpoint/2010/main" val="1526989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273C83-A227-D64A-883E-3C0BDAE9E267}"/>
              </a:ext>
            </a:extLst>
          </p:cNvPr>
          <p:cNvSpPr/>
          <p:nvPr/>
        </p:nvSpPr>
        <p:spPr>
          <a:xfrm>
            <a:off x="6099336" y="0"/>
            <a:ext cx="6096000" cy="6858000"/>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AED243E-067B-A845-B8E3-21AEB9878D3D}"/>
              </a:ext>
            </a:extLst>
          </p:cNvPr>
          <p:cNvSpPr txBox="1"/>
          <p:nvPr/>
        </p:nvSpPr>
        <p:spPr>
          <a:xfrm>
            <a:off x="254163" y="425830"/>
            <a:ext cx="5429270" cy="769441"/>
          </a:xfrm>
          <a:prstGeom prst="rect">
            <a:avLst/>
          </a:prstGeom>
          <a:noFill/>
        </p:spPr>
        <p:txBody>
          <a:bodyPr wrap="square" rtlCol="0">
            <a:spAutoFit/>
          </a:bodyPr>
          <a:lstStyle/>
          <a:p>
            <a:r>
              <a:rPr lang="en-US" sz="4400" b="1" spc="300" dirty="0">
                <a:solidFill>
                  <a:srgbClr val="071442"/>
                </a:solidFill>
                <a:latin typeface="Helvetica" pitchFamily="2" charset="0"/>
              </a:rPr>
              <a:t>BILLIONAIRES</a:t>
            </a:r>
          </a:p>
        </p:txBody>
      </p:sp>
      <p:sp>
        <p:nvSpPr>
          <p:cNvPr id="8" name="TextBox 7">
            <a:extLst>
              <a:ext uri="{FF2B5EF4-FFF2-40B4-BE49-F238E27FC236}">
                <a16:creationId xmlns:a16="http://schemas.microsoft.com/office/drawing/2014/main" id="{C50F9A0E-614A-AD44-91E9-34763CAB2D40}"/>
              </a:ext>
            </a:extLst>
          </p:cNvPr>
          <p:cNvSpPr txBox="1"/>
          <p:nvPr/>
        </p:nvSpPr>
        <p:spPr>
          <a:xfrm>
            <a:off x="6680191" y="425829"/>
            <a:ext cx="4811224" cy="769441"/>
          </a:xfrm>
          <a:prstGeom prst="rect">
            <a:avLst/>
          </a:prstGeom>
          <a:noFill/>
        </p:spPr>
        <p:txBody>
          <a:bodyPr wrap="square" rtlCol="0">
            <a:spAutoFit/>
          </a:bodyPr>
          <a:lstStyle/>
          <a:p>
            <a:r>
              <a:rPr lang="en-US" sz="4400" b="1" spc="300" dirty="0">
                <a:solidFill>
                  <a:srgbClr val="E6DDDA"/>
                </a:solidFill>
                <a:latin typeface="Helvetica" pitchFamily="2" charset="0"/>
              </a:rPr>
              <a:t>WEALTH TAX</a:t>
            </a:r>
          </a:p>
        </p:txBody>
      </p:sp>
      <p:sp>
        <p:nvSpPr>
          <p:cNvPr id="13" name="TextBox 12">
            <a:extLst>
              <a:ext uri="{FF2B5EF4-FFF2-40B4-BE49-F238E27FC236}">
                <a16:creationId xmlns:a16="http://schemas.microsoft.com/office/drawing/2014/main" id="{86232283-CAC5-E64D-A2D4-7A01F9766E2D}"/>
              </a:ext>
            </a:extLst>
          </p:cNvPr>
          <p:cNvSpPr txBox="1"/>
          <p:nvPr/>
        </p:nvSpPr>
        <p:spPr>
          <a:xfrm>
            <a:off x="254163" y="1319787"/>
            <a:ext cx="4769213" cy="1292662"/>
          </a:xfrm>
          <a:prstGeom prst="rect">
            <a:avLst/>
          </a:prstGeom>
          <a:noFill/>
        </p:spPr>
        <p:txBody>
          <a:bodyPr wrap="square" rtlCol="0">
            <a:spAutoFit/>
          </a:bodyPr>
          <a:lstStyle/>
          <a:p>
            <a:r>
              <a:rPr lang="en-US" sz="2600" dirty="0">
                <a:solidFill>
                  <a:srgbClr val="071442"/>
                </a:solidFill>
                <a:latin typeface="Akkurat Pro" panose="02000503030000020004" pitchFamily="2" charset="0"/>
              </a:rPr>
              <a:t>Our research on billionaires has driven the narrative on pandemic-era inequality.</a:t>
            </a:r>
          </a:p>
        </p:txBody>
      </p:sp>
      <p:pic>
        <p:nvPicPr>
          <p:cNvPr id="18" name="Picture 17" descr="Graphical user interface, website&#10;&#10;Description automatically generated">
            <a:extLst>
              <a:ext uri="{FF2B5EF4-FFF2-40B4-BE49-F238E27FC236}">
                <a16:creationId xmlns:a16="http://schemas.microsoft.com/office/drawing/2014/main" id="{76DAEA98-E03A-1A49-8EEE-DDC43E105E27}"/>
              </a:ext>
            </a:extLst>
          </p:cNvPr>
          <p:cNvPicPr>
            <a:picLocks noChangeAspect="1"/>
          </p:cNvPicPr>
          <p:nvPr/>
        </p:nvPicPr>
        <p:blipFill>
          <a:blip r:embed="rId3"/>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D3E63EF2-EE41-0C46-BC91-9410E88EF217}"/>
              </a:ext>
            </a:extLst>
          </p:cNvPr>
          <p:cNvSpPr txBox="1"/>
          <p:nvPr/>
        </p:nvSpPr>
        <p:spPr>
          <a:xfrm>
            <a:off x="6680191" y="1319787"/>
            <a:ext cx="5257646" cy="892552"/>
          </a:xfrm>
          <a:prstGeom prst="rect">
            <a:avLst/>
          </a:prstGeom>
          <a:noFill/>
        </p:spPr>
        <p:txBody>
          <a:bodyPr wrap="square" rtlCol="0">
            <a:spAutoFit/>
          </a:bodyPr>
          <a:lstStyle/>
          <a:p>
            <a:r>
              <a:rPr lang="en-US" sz="2600" dirty="0">
                <a:solidFill>
                  <a:srgbClr val="E6DDDA"/>
                </a:solidFill>
                <a:latin typeface="Akkurat Pro" panose="02000503030000020004" pitchFamily="2" charset="0"/>
              </a:rPr>
              <a:t>Our website leading promotion of Sen. Warren’s wealth tax</a:t>
            </a:r>
          </a:p>
        </p:txBody>
      </p:sp>
    </p:spTree>
    <p:extLst>
      <p:ext uri="{BB962C8B-B14F-4D97-AF65-F5344CB8AC3E}">
        <p14:creationId xmlns:p14="http://schemas.microsoft.com/office/powerpoint/2010/main" val="300677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72B973-C0CC-1340-AFC4-68C41717641F}"/>
              </a:ext>
            </a:extLst>
          </p:cNvPr>
          <p:cNvSpPr/>
          <p:nvPr/>
        </p:nvSpPr>
        <p:spPr>
          <a:xfrm>
            <a:off x="0" y="0"/>
            <a:ext cx="12192000" cy="6858000"/>
          </a:xfrm>
          <a:prstGeom prst="rect">
            <a:avLst/>
          </a:prstGeom>
          <a:solidFill>
            <a:srgbClr val="07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386D80-B60A-3840-95B3-F278805F1FA7}"/>
              </a:ext>
            </a:extLst>
          </p:cNvPr>
          <p:cNvSpPr txBox="1"/>
          <p:nvPr/>
        </p:nvSpPr>
        <p:spPr>
          <a:xfrm>
            <a:off x="1037363" y="2044005"/>
            <a:ext cx="10117273" cy="2769989"/>
          </a:xfrm>
          <a:prstGeom prst="rect">
            <a:avLst/>
          </a:prstGeom>
          <a:noFill/>
        </p:spPr>
        <p:txBody>
          <a:bodyPr wrap="square" rtlCol="0">
            <a:spAutoFit/>
          </a:bodyPr>
          <a:lstStyle/>
          <a:p>
            <a:pPr algn="ctr"/>
            <a:r>
              <a:rPr lang="en-US" sz="5800" b="1" spc="300" dirty="0">
                <a:solidFill>
                  <a:srgbClr val="E6DDDA"/>
                </a:solidFill>
                <a:latin typeface="Helvetica" pitchFamily="2" charset="0"/>
              </a:rPr>
              <a:t>THE OPPORTUNITY:</a:t>
            </a:r>
          </a:p>
          <a:p>
            <a:pPr algn="ctr"/>
            <a:r>
              <a:rPr lang="en-US" sz="5800" b="1" spc="300" dirty="0">
                <a:solidFill>
                  <a:srgbClr val="E6DDDA"/>
                </a:solidFill>
                <a:latin typeface="Helvetica" pitchFamily="2" charset="0"/>
              </a:rPr>
              <a:t>BIDEN’S TAX FAIRNESS MANDATE</a:t>
            </a:r>
          </a:p>
        </p:txBody>
      </p:sp>
      <p:pic>
        <p:nvPicPr>
          <p:cNvPr id="5" name="Picture 4" descr="Logo&#10;&#10;Description automatically generated with medium confidence">
            <a:extLst>
              <a:ext uri="{FF2B5EF4-FFF2-40B4-BE49-F238E27FC236}">
                <a16:creationId xmlns:a16="http://schemas.microsoft.com/office/drawing/2014/main" id="{A4E0A676-836F-6642-9B27-E4A59E621E2B}"/>
              </a:ext>
            </a:extLst>
          </p:cNvPr>
          <p:cNvPicPr>
            <a:picLocks noChangeAspect="1"/>
          </p:cNvPicPr>
          <p:nvPr/>
        </p:nvPicPr>
        <p:blipFill>
          <a:blip r:embed="rId2"/>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2341385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72B973-C0CC-1340-AFC4-68C41717641F}"/>
              </a:ext>
            </a:extLst>
          </p:cNvPr>
          <p:cNvSpPr/>
          <p:nvPr/>
        </p:nvSpPr>
        <p:spPr>
          <a:xfrm>
            <a:off x="0" y="0"/>
            <a:ext cx="12192000" cy="6858000"/>
          </a:xfrm>
          <a:prstGeom prst="rect">
            <a:avLst/>
          </a:prstGeom>
          <a:solidFill>
            <a:srgbClr val="07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386D80-B60A-3840-95B3-F278805F1FA7}"/>
              </a:ext>
            </a:extLst>
          </p:cNvPr>
          <p:cNvSpPr txBox="1"/>
          <p:nvPr/>
        </p:nvSpPr>
        <p:spPr>
          <a:xfrm>
            <a:off x="1037363" y="2623145"/>
            <a:ext cx="10117273" cy="984885"/>
          </a:xfrm>
          <a:prstGeom prst="rect">
            <a:avLst/>
          </a:prstGeom>
          <a:noFill/>
        </p:spPr>
        <p:txBody>
          <a:bodyPr wrap="square" rtlCol="0">
            <a:spAutoFit/>
          </a:bodyPr>
          <a:lstStyle/>
          <a:p>
            <a:pPr algn="ctr"/>
            <a:r>
              <a:rPr lang="en-US" sz="5800" b="1" spc="300" dirty="0">
                <a:solidFill>
                  <a:srgbClr val="E6DDDA"/>
                </a:solidFill>
                <a:latin typeface="Helvetica" pitchFamily="2" charset="0"/>
              </a:rPr>
              <a:t>ATF’S BUDGET</a:t>
            </a:r>
          </a:p>
        </p:txBody>
      </p:sp>
      <p:pic>
        <p:nvPicPr>
          <p:cNvPr id="5" name="Picture 4" descr="Logo&#10;&#10;Description automatically generated with medium confidence">
            <a:extLst>
              <a:ext uri="{FF2B5EF4-FFF2-40B4-BE49-F238E27FC236}">
                <a16:creationId xmlns:a16="http://schemas.microsoft.com/office/drawing/2014/main" id="{A4E0A676-836F-6642-9B27-E4A59E621E2B}"/>
              </a:ext>
            </a:extLst>
          </p:cNvPr>
          <p:cNvPicPr>
            <a:picLocks noChangeAspect="1"/>
          </p:cNvPicPr>
          <p:nvPr/>
        </p:nvPicPr>
        <p:blipFill>
          <a:blip r:embed="rId2"/>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2028390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5DDD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72B973-C0CC-1340-AFC4-68C41717641F}"/>
              </a:ext>
            </a:extLst>
          </p:cNvPr>
          <p:cNvSpPr/>
          <p:nvPr/>
        </p:nvSpPr>
        <p:spPr>
          <a:xfrm>
            <a:off x="0" y="0"/>
            <a:ext cx="6096000" cy="6858000"/>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C386D80-B60A-3840-95B3-F278805F1FA7}"/>
              </a:ext>
            </a:extLst>
          </p:cNvPr>
          <p:cNvSpPr txBox="1"/>
          <p:nvPr/>
        </p:nvSpPr>
        <p:spPr>
          <a:xfrm>
            <a:off x="753779" y="1152897"/>
            <a:ext cx="5429270" cy="769441"/>
          </a:xfrm>
          <a:prstGeom prst="rect">
            <a:avLst/>
          </a:prstGeom>
          <a:noFill/>
        </p:spPr>
        <p:txBody>
          <a:bodyPr wrap="square" rtlCol="0">
            <a:spAutoFit/>
          </a:bodyPr>
          <a:lstStyle/>
          <a:p>
            <a:r>
              <a:rPr lang="en-US" sz="4400" b="1" spc="300" dirty="0">
                <a:solidFill>
                  <a:srgbClr val="E6DDDA"/>
                </a:solidFill>
                <a:latin typeface="Helvetica" pitchFamily="2" charset="0"/>
              </a:rPr>
              <a:t>2020 REVENUE</a:t>
            </a:r>
          </a:p>
        </p:txBody>
      </p:sp>
      <p:sp>
        <p:nvSpPr>
          <p:cNvPr id="10" name="TextBox 9">
            <a:extLst>
              <a:ext uri="{FF2B5EF4-FFF2-40B4-BE49-F238E27FC236}">
                <a16:creationId xmlns:a16="http://schemas.microsoft.com/office/drawing/2014/main" id="{876EDA65-E6F8-E442-8A54-E11F2A475C61}"/>
              </a:ext>
            </a:extLst>
          </p:cNvPr>
          <p:cNvSpPr txBox="1"/>
          <p:nvPr/>
        </p:nvSpPr>
        <p:spPr>
          <a:xfrm>
            <a:off x="670066" y="4958697"/>
            <a:ext cx="4769213" cy="892552"/>
          </a:xfrm>
          <a:prstGeom prst="rect">
            <a:avLst/>
          </a:prstGeom>
          <a:noFill/>
        </p:spPr>
        <p:txBody>
          <a:bodyPr wrap="square" rtlCol="0">
            <a:spAutoFit/>
          </a:bodyPr>
          <a:lstStyle/>
          <a:p>
            <a:pPr algn="ctr"/>
            <a:r>
              <a:rPr lang="en-US" sz="2600" dirty="0">
                <a:solidFill>
                  <a:srgbClr val="E6DDDA"/>
                </a:solidFill>
                <a:latin typeface="Akkurat Pro" panose="02000503030000020004" pitchFamily="2" charset="0"/>
              </a:rPr>
              <a:t>501c3 (85%)</a:t>
            </a:r>
          </a:p>
          <a:p>
            <a:pPr algn="ctr"/>
            <a:r>
              <a:rPr lang="en-US" sz="2600" dirty="0">
                <a:solidFill>
                  <a:srgbClr val="E6DDDA"/>
                </a:solidFill>
                <a:latin typeface="Akkurat Pro" panose="02000503030000020004" pitchFamily="2" charset="0"/>
              </a:rPr>
              <a:t>501c4 (15%)</a:t>
            </a:r>
          </a:p>
        </p:txBody>
      </p:sp>
      <p:pic>
        <p:nvPicPr>
          <p:cNvPr id="12" name="Picture 11" descr="Logo&#10;&#10;Description automatically generated with medium confidence">
            <a:extLst>
              <a:ext uri="{FF2B5EF4-FFF2-40B4-BE49-F238E27FC236}">
                <a16:creationId xmlns:a16="http://schemas.microsoft.com/office/drawing/2014/main" id="{671C4601-4688-2041-8F0C-711C0EE4AA57}"/>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7" name="TextBox 6">
            <a:extLst>
              <a:ext uri="{FF2B5EF4-FFF2-40B4-BE49-F238E27FC236}">
                <a16:creationId xmlns:a16="http://schemas.microsoft.com/office/drawing/2014/main" id="{468C855F-B6D7-324F-A9F1-1F790E415235}"/>
              </a:ext>
            </a:extLst>
          </p:cNvPr>
          <p:cNvSpPr txBox="1"/>
          <p:nvPr/>
        </p:nvSpPr>
        <p:spPr>
          <a:xfrm>
            <a:off x="6432701" y="1152897"/>
            <a:ext cx="5429270" cy="1446550"/>
          </a:xfrm>
          <a:prstGeom prst="rect">
            <a:avLst/>
          </a:prstGeom>
          <a:noFill/>
        </p:spPr>
        <p:txBody>
          <a:bodyPr wrap="square" rtlCol="0">
            <a:spAutoFit/>
          </a:bodyPr>
          <a:lstStyle/>
          <a:p>
            <a:pPr algn="ctr"/>
            <a:r>
              <a:rPr lang="en-US" sz="4400" b="1" spc="300" dirty="0">
                <a:solidFill>
                  <a:srgbClr val="071442"/>
                </a:solidFill>
                <a:latin typeface="Helvetica" pitchFamily="2" charset="0"/>
              </a:rPr>
              <a:t>2021 REVENUE GOAL</a:t>
            </a:r>
          </a:p>
        </p:txBody>
      </p:sp>
      <p:sp>
        <p:nvSpPr>
          <p:cNvPr id="11" name="TextBox 10">
            <a:extLst>
              <a:ext uri="{FF2B5EF4-FFF2-40B4-BE49-F238E27FC236}">
                <a16:creationId xmlns:a16="http://schemas.microsoft.com/office/drawing/2014/main" id="{BD1D56A5-B03E-3C40-9973-32BBCCA69741}"/>
              </a:ext>
            </a:extLst>
          </p:cNvPr>
          <p:cNvSpPr txBox="1"/>
          <p:nvPr/>
        </p:nvSpPr>
        <p:spPr>
          <a:xfrm>
            <a:off x="251377" y="2929090"/>
            <a:ext cx="5599918" cy="2215991"/>
          </a:xfrm>
          <a:prstGeom prst="rect">
            <a:avLst/>
          </a:prstGeom>
          <a:noFill/>
        </p:spPr>
        <p:txBody>
          <a:bodyPr wrap="square" rtlCol="0">
            <a:spAutoFit/>
          </a:bodyPr>
          <a:lstStyle/>
          <a:p>
            <a:pPr algn="ctr"/>
            <a:r>
              <a:rPr lang="en-US" sz="11500" b="1" dirty="0">
                <a:solidFill>
                  <a:srgbClr val="E6DDDA"/>
                </a:solidFill>
                <a:latin typeface="Akkurat Pro" panose="02000503030000020004" pitchFamily="2" charset="0"/>
              </a:rPr>
              <a:t>$</a:t>
            </a:r>
            <a:r>
              <a:rPr lang="en-US" sz="13800" b="1" dirty="0">
                <a:solidFill>
                  <a:srgbClr val="E6DDDA"/>
                </a:solidFill>
                <a:latin typeface="Akkurat Pro" panose="02000503030000020004" pitchFamily="2" charset="0"/>
              </a:rPr>
              <a:t>1.4M</a:t>
            </a:r>
            <a:endParaRPr lang="en-US" sz="11500" b="1" dirty="0">
              <a:solidFill>
                <a:srgbClr val="E6DDDA"/>
              </a:solidFill>
              <a:latin typeface="Akkurat Pro" panose="02000503030000020004" pitchFamily="2" charset="0"/>
            </a:endParaRPr>
          </a:p>
        </p:txBody>
      </p:sp>
      <p:sp>
        <p:nvSpPr>
          <p:cNvPr id="14" name="TextBox 13">
            <a:extLst>
              <a:ext uri="{FF2B5EF4-FFF2-40B4-BE49-F238E27FC236}">
                <a16:creationId xmlns:a16="http://schemas.microsoft.com/office/drawing/2014/main" id="{632A71CA-B4B1-8743-B3A7-4E3283EF9C7F}"/>
              </a:ext>
            </a:extLst>
          </p:cNvPr>
          <p:cNvSpPr txBox="1"/>
          <p:nvPr/>
        </p:nvSpPr>
        <p:spPr>
          <a:xfrm>
            <a:off x="6347377" y="2929089"/>
            <a:ext cx="5599918" cy="2215991"/>
          </a:xfrm>
          <a:prstGeom prst="rect">
            <a:avLst/>
          </a:prstGeom>
          <a:noFill/>
        </p:spPr>
        <p:txBody>
          <a:bodyPr wrap="square" rtlCol="0">
            <a:spAutoFit/>
          </a:bodyPr>
          <a:lstStyle/>
          <a:p>
            <a:pPr algn="ctr"/>
            <a:r>
              <a:rPr lang="en-US" sz="11500" b="1" dirty="0">
                <a:solidFill>
                  <a:srgbClr val="071442"/>
                </a:solidFill>
                <a:latin typeface="Akkurat Pro" panose="02000503030000020004" pitchFamily="2" charset="0"/>
              </a:rPr>
              <a:t>$</a:t>
            </a:r>
            <a:r>
              <a:rPr lang="en-US" sz="13800" b="1" dirty="0">
                <a:solidFill>
                  <a:srgbClr val="071442"/>
                </a:solidFill>
                <a:latin typeface="Akkurat Pro" panose="02000503030000020004" pitchFamily="2" charset="0"/>
              </a:rPr>
              <a:t>3M</a:t>
            </a:r>
            <a:endParaRPr lang="en-US" sz="11500" b="1" dirty="0">
              <a:solidFill>
                <a:srgbClr val="071442"/>
              </a:solidFill>
              <a:latin typeface="Akkurat Pro" panose="02000503030000020004" pitchFamily="2" charset="0"/>
            </a:endParaRPr>
          </a:p>
        </p:txBody>
      </p:sp>
    </p:spTree>
    <p:extLst>
      <p:ext uri="{BB962C8B-B14F-4D97-AF65-F5344CB8AC3E}">
        <p14:creationId xmlns:p14="http://schemas.microsoft.com/office/powerpoint/2010/main" val="2153135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0" y="0"/>
            <a:ext cx="12192000" cy="1462021"/>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247135" y="275580"/>
            <a:ext cx="11642125" cy="707886"/>
          </a:xfrm>
          <a:prstGeom prst="rect">
            <a:avLst/>
          </a:prstGeom>
          <a:noFill/>
        </p:spPr>
        <p:txBody>
          <a:bodyPr wrap="square" rtlCol="0">
            <a:spAutoFit/>
          </a:bodyPr>
          <a:lstStyle/>
          <a:p>
            <a:pPr algn="ctr"/>
            <a:r>
              <a:rPr lang="en-US" sz="4000" b="1" spc="300" dirty="0">
                <a:solidFill>
                  <a:srgbClr val="E6DDDA"/>
                </a:solidFill>
                <a:latin typeface="Helvetica" pitchFamily="2" charset="0"/>
              </a:rPr>
              <a:t>ATF REVENUE SOURCES</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3"/>
          <a:stretch>
            <a:fillRect/>
          </a:stretch>
        </p:blipFill>
        <p:spPr>
          <a:xfrm>
            <a:off x="355860" y="6231175"/>
            <a:ext cx="1104122" cy="255104"/>
          </a:xfrm>
          <a:prstGeom prst="rect">
            <a:avLst/>
          </a:prstGeom>
        </p:spPr>
      </p:pic>
      <p:pic>
        <p:nvPicPr>
          <p:cNvPr id="6" name="Picture 5" descr="Chart, pie chart&#10;&#10;Description automatically generated">
            <a:extLst>
              <a:ext uri="{FF2B5EF4-FFF2-40B4-BE49-F238E27FC236}">
                <a16:creationId xmlns:a16="http://schemas.microsoft.com/office/drawing/2014/main" id="{F454C752-DE6E-A246-A2F6-F1942541C89C}"/>
              </a:ext>
            </a:extLst>
          </p:cNvPr>
          <p:cNvPicPr>
            <a:picLocks noChangeAspect="1"/>
          </p:cNvPicPr>
          <p:nvPr/>
        </p:nvPicPr>
        <p:blipFill>
          <a:blip r:embed="rId4"/>
          <a:stretch>
            <a:fillRect/>
          </a:stretch>
        </p:blipFill>
        <p:spPr>
          <a:xfrm>
            <a:off x="2220348" y="-804704"/>
            <a:ext cx="14907592" cy="8385520"/>
          </a:xfrm>
          <a:prstGeom prst="rect">
            <a:avLst/>
          </a:prstGeom>
        </p:spPr>
      </p:pic>
      <p:sp>
        <p:nvSpPr>
          <p:cNvPr id="14" name="TextBox 13">
            <a:extLst>
              <a:ext uri="{FF2B5EF4-FFF2-40B4-BE49-F238E27FC236}">
                <a16:creationId xmlns:a16="http://schemas.microsoft.com/office/drawing/2014/main" id="{0E5F32AB-D505-E643-BB5A-5B98EEF0B62A}"/>
              </a:ext>
            </a:extLst>
          </p:cNvPr>
          <p:cNvSpPr txBox="1"/>
          <p:nvPr/>
        </p:nvSpPr>
        <p:spPr>
          <a:xfrm>
            <a:off x="3182760" y="3595765"/>
            <a:ext cx="2082540" cy="615553"/>
          </a:xfrm>
          <a:prstGeom prst="rect">
            <a:avLst/>
          </a:prstGeom>
          <a:noFill/>
        </p:spPr>
        <p:txBody>
          <a:bodyPr wrap="square" rtlCol="0">
            <a:spAutoFit/>
          </a:bodyPr>
          <a:lstStyle/>
          <a:p>
            <a:pPr algn="ctr"/>
            <a:r>
              <a:rPr lang="en-US" sz="1700" b="1" dirty="0">
                <a:solidFill>
                  <a:srgbClr val="E6DDDA"/>
                </a:solidFill>
                <a:latin typeface="Akkurat Pro" panose="02000503030000020004" pitchFamily="2" charset="0"/>
              </a:rPr>
              <a:t>59%</a:t>
            </a:r>
          </a:p>
          <a:p>
            <a:pPr algn="ctr"/>
            <a:r>
              <a:rPr lang="en-US" sz="1700" b="1" dirty="0">
                <a:solidFill>
                  <a:srgbClr val="E6DDDA"/>
                </a:solidFill>
                <a:latin typeface="Akkurat Pro" panose="02000503030000020004" pitchFamily="2" charset="0"/>
              </a:rPr>
              <a:t>Foundations</a:t>
            </a:r>
          </a:p>
        </p:txBody>
      </p:sp>
      <p:sp>
        <p:nvSpPr>
          <p:cNvPr id="16" name="TextBox 15">
            <a:extLst>
              <a:ext uri="{FF2B5EF4-FFF2-40B4-BE49-F238E27FC236}">
                <a16:creationId xmlns:a16="http://schemas.microsoft.com/office/drawing/2014/main" id="{349DDE0E-89B4-CA46-A438-A60F7B488B20}"/>
              </a:ext>
            </a:extLst>
          </p:cNvPr>
          <p:cNvSpPr txBox="1"/>
          <p:nvPr/>
        </p:nvSpPr>
        <p:spPr>
          <a:xfrm>
            <a:off x="5782414" y="2812373"/>
            <a:ext cx="2082540" cy="877163"/>
          </a:xfrm>
          <a:prstGeom prst="rect">
            <a:avLst/>
          </a:prstGeom>
          <a:noFill/>
        </p:spPr>
        <p:txBody>
          <a:bodyPr wrap="square" rtlCol="0">
            <a:spAutoFit/>
          </a:bodyPr>
          <a:lstStyle/>
          <a:p>
            <a:pPr algn="ctr"/>
            <a:r>
              <a:rPr lang="en-US" sz="1700" b="1" dirty="0">
                <a:solidFill>
                  <a:srgbClr val="E6DDDA"/>
                </a:solidFill>
                <a:latin typeface="Akkurat Pro" panose="02000503030000020004" pitchFamily="2" charset="0"/>
              </a:rPr>
              <a:t>20%</a:t>
            </a:r>
          </a:p>
          <a:p>
            <a:pPr algn="ctr"/>
            <a:r>
              <a:rPr lang="en-US" sz="1700" b="1" dirty="0">
                <a:solidFill>
                  <a:srgbClr val="E6DDDA"/>
                </a:solidFill>
                <a:latin typeface="Akkurat Pro" panose="02000503030000020004" pitchFamily="2" charset="0"/>
              </a:rPr>
              <a:t>Major </a:t>
            </a:r>
          </a:p>
          <a:p>
            <a:pPr algn="ctr"/>
            <a:r>
              <a:rPr lang="en-US" sz="1700" b="1" dirty="0">
                <a:solidFill>
                  <a:srgbClr val="E6DDDA"/>
                </a:solidFill>
                <a:latin typeface="Akkurat Pro" panose="02000503030000020004" pitchFamily="2" charset="0"/>
              </a:rPr>
              <a:t>donors</a:t>
            </a:r>
          </a:p>
        </p:txBody>
      </p:sp>
      <p:sp>
        <p:nvSpPr>
          <p:cNvPr id="18" name="TextBox 17">
            <a:extLst>
              <a:ext uri="{FF2B5EF4-FFF2-40B4-BE49-F238E27FC236}">
                <a16:creationId xmlns:a16="http://schemas.microsoft.com/office/drawing/2014/main" id="{03A358CE-0F3A-CF4A-93D2-3772B491FDB3}"/>
              </a:ext>
            </a:extLst>
          </p:cNvPr>
          <p:cNvSpPr txBox="1"/>
          <p:nvPr/>
        </p:nvSpPr>
        <p:spPr>
          <a:xfrm>
            <a:off x="6034126" y="4458059"/>
            <a:ext cx="2082540" cy="877163"/>
          </a:xfrm>
          <a:prstGeom prst="rect">
            <a:avLst/>
          </a:prstGeom>
          <a:noFill/>
        </p:spPr>
        <p:txBody>
          <a:bodyPr wrap="square" rtlCol="0">
            <a:spAutoFit/>
          </a:bodyPr>
          <a:lstStyle/>
          <a:p>
            <a:pPr algn="ctr"/>
            <a:r>
              <a:rPr lang="en-US" sz="1700" b="1" dirty="0">
                <a:solidFill>
                  <a:srgbClr val="E6DDDA"/>
                </a:solidFill>
                <a:latin typeface="Akkurat Pro" panose="02000503030000020004" pitchFamily="2" charset="0"/>
              </a:rPr>
              <a:t>15%</a:t>
            </a:r>
          </a:p>
          <a:p>
            <a:pPr algn="ctr"/>
            <a:r>
              <a:rPr lang="en-US" sz="1700" b="1" dirty="0">
                <a:solidFill>
                  <a:srgbClr val="E6DDDA"/>
                </a:solidFill>
                <a:latin typeface="Akkurat Pro" panose="02000503030000020004" pitchFamily="2" charset="0"/>
              </a:rPr>
              <a:t>Grassroots</a:t>
            </a:r>
          </a:p>
          <a:p>
            <a:pPr algn="ctr"/>
            <a:r>
              <a:rPr lang="en-US" sz="1700" b="1" dirty="0">
                <a:solidFill>
                  <a:srgbClr val="E6DDDA"/>
                </a:solidFill>
                <a:latin typeface="Akkurat Pro" panose="02000503030000020004" pitchFamily="2" charset="0"/>
              </a:rPr>
              <a:t>donors</a:t>
            </a:r>
          </a:p>
        </p:txBody>
      </p:sp>
      <p:sp>
        <p:nvSpPr>
          <p:cNvPr id="19" name="TextBox 18">
            <a:extLst>
              <a:ext uri="{FF2B5EF4-FFF2-40B4-BE49-F238E27FC236}">
                <a16:creationId xmlns:a16="http://schemas.microsoft.com/office/drawing/2014/main" id="{33E963A3-2B30-9E46-9B5A-6B79F53BC89B}"/>
              </a:ext>
            </a:extLst>
          </p:cNvPr>
          <p:cNvSpPr txBox="1"/>
          <p:nvPr/>
        </p:nvSpPr>
        <p:spPr>
          <a:xfrm>
            <a:off x="6123296" y="5701903"/>
            <a:ext cx="883201" cy="615553"/>
          </a:xfrm>
          <a:prstGeom prst="rect">
            <a:avLst/>
          </a:prstGeom>
          <a:noFill/>
        </p:spPr>
        <p:txBody>
          <a:bodyPr wrap="square" rtlCol="0">
            <a:spAutoFit/>
          </a:bodyPr>
          <a:lstStyle/>
          <a:p>
            <a:pPr algn="ctr"/>
            <a:r>
              <a:rPr lang="en-US" sz="1700" b="1" dirty="0">
                <a:solidFill>
                  <a:srgbClr val="071442"/>
                </a:solidFill>
                <a:latin typeface="Akkurat Pro" panose="02000503030000020004" pitchFamily="2" charset="0"/>
              </a:rPr>
              <a:t>6%</a:t>
            </a:r>
          </a:p>
          <a:p>
            <a:pPr algn="ctr"/>
            <a:r>
              <a:rPr lang="en-US" sz="1700" b="1" dirty="0">
                <a:solidFill>
                  <a:srgbClr val="071442"/>
                </a:solidFill>
                <a:latin typeface="Akkurat Pro" panose="02000503030000020004" pitchFamily="2" charset="0"/>
              </a:rPr>
              <a:t>Unions</a:t>
            </a:r>
          </a:p>
        </p:txBody>
      </p:sp>
    </p:spTree>
    <p:extLst>
      <p:ext uri="{BB962C8B-B14F-4D97-AF65-F5344CB8AC3E}">
        <p14:creationId xmlns:p14="http://schemas.microsoft.com/office/powerpoint/2010/main" val="1906705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817058" y="1705451"/>
            <a:ext cx="10557883" cy="4031873"/>
          </a:xfrm>
          <a:prstGeom prst="rect">
            <a:avLst/>
          </a:prstGeom>
          <a:noFill/>
        </p:spPr>
        <p:txBody>
          <a:bodyPr wrap="square" rtlCol="0">
            <a:spAutoFit/>
          </a:bodyPr>
          <a:lstStyle/>
          <a:p>
            <a:pPr algn="ctr"/>
            <a:r>
              <a:rPr lang="en-US" sz="2400" b="1" dirty="0">
                <a:solidFill>
                  <a:srgbClr val="FF0000"/>
                </a:solidFill>
                <a:latin typeface="Helvetica" pitchFamily="2" charset="0"/>
              </a:rPr>
              <a:t>AMERICANS FOR TAX FAIRNESS CONTACT</a:t>
            </a:r>
          </a:p>
          <a:p>
            <a:pPr algn="ctr"/>
            <a:endParaRPr lang="en-US" sz="3200" b="1" dirty="0">
              <a:solidFill>
                <a:srgbClr val="071442"/>
              </a:solidFill>
              <a:latin typeface="Helvetica" pitchFamily="2" charset="0"/>
            </a:endParaRPr>
          </a:p>
          <a:p>
            <a:pPr algn="ctr">
              <a:spcAft>
                <a:spcPts val="1200"/>
              </a:spcAft>
            </a:pPr>
            <a:r>
              <a:rPr lang="en-US" sz="2400" b="1" dirty="0">
                <a:solidFill>
                  <a:srgbClr val="071442"/>
                </a:solidFill>
                <a:latin typeface="Helvetica" pitchFamily="2" charset="0"/>
              </a:rPr>
              <a:t>Frank Clemente, Executive Director</a:t>
            </a:r>
          </a:p>
          <a:p>
            <a:pPr algn="ctr">
              <a:spcAft>
                <a:spcPts val="1200"/>
              </a:spcAft>
            </a:pPr>
            <a:r>
              <a:rPr lang="en-US" sz="2400" b="1" dirty="0">
                <a:solidFill>
                  <a:srgbClr val="071442"/>
                </a:solidFill>
                <a:latin typeface="Helvetica" pitchFamily="2" charset="0"/>
                <a:hlinkClick r:id="rId3"/>
              </a:rPr>
              <a:t>fclemente@americansfortaxfairness.org</a:t>
            </a:r>
            <a:endParaRPr lang="en-US" sz="2400" b="1" dirty="0">
              <a:solidFill>
                <a:srgbClr val="071442"/>
              </a:solidFill>
              <a:latin typeface="Helvetica" pitchFamily="2" charset="0"/>
            </a:endParaRPr>
          </a:p>
          <a:p>
            <a:pPr algn="ctr">
              <a:spcAft>
                <a:spcPts val="1200"/>
              </a:spcAft>
            </a:pPr>
            <a:r>
              <a:rPr lang="en-US" sz="2400" b="1" dirty="0">
                <a:solidFill>
                  <a:srgbClr val="071442"/>
                </a:solidFill>
                <a:latin typeface="Helvetica" pitchFamily="2" charset="0"/>
              </a:rPr>
              <a:t>202-441-9818</a:t>
            </a:r>
          </a:p>
          <a:p>
            <a:pPr algn="ctr"/>
            <a:endParaRPr lang="en-US" sz="4000" b="1" dirty="0">
              <a:solidFill>
                <a:srgbClr val="071442"/>
              </a:solidFill>
              <a:latin typeface="Helvetica" pitchFamily="2" charset="0"/>
            </a:endParaRPr>
          </a:p>
          <a:p>
            <a:endParaRPr lang="en-US" b="1" dirty="0">
              <a:solidFill>
                <a:srgbClr val="071442"/>
              </a:solidFill>
              <a:latin typeface="Helvetica" pitchFamily="2" charset="0"/>
            </a:endParaRPr>
          </a:p>
          <a:p>
            <a:pPr algn="ctr"/>
            <a:endParaRPr lang="en-US" sz="4000" b="1" dirty="0">
              <a:solidFill>
                <a:srgbClr val="071442"/>
              </a:solidFill>
              <a:latin typeface="Helvetica" pitchFamily="2" charset="0"/>
            </a:endParaRP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4"/>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4239028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0" y="0"/>
            <a:ext cx="12192000" cy="1462021"/>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274937" y="371721"/>
            <a:ext cx="11642125" cy="707886"/>
          </a:xfrm>
          <a:prstGeom prst="rect">
            <a:avLst/>
          </a:prstGeom>
          <a:noFill/>
        </p:spPr>
        <p:txBody>
          <a:bodyPr wrap="square" rtlCol="0">
            <a:spAutoFit/>
          </a:bodyPr>
          <a:lstStyle/>
          <a:p>
            <a:pPr algn="ctr"/>
            <a:r>
              <a:rPr lang="en-US" sz="4000" b="1" dirty="0">
                <a:solidFill>
                  <a:schemeClr val="bg1"/>
                </a:solidFill>
                <a:latin typeface="Helvetica" pitchFamily="2" charset="0"/>
              </a:rPr>
              <a:t>THE BIDEN ELECTION MANDATE</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13" name="TextBox 12">
            <a:extLst>
              <a:ext uri="{FF2B5EF4-FFF2-40B4-BE49-F238E27FC236}">
                <a16:creationId xmlns:a16="http://schemas.microsoft.com/office/drawing/2014/main" id="{13912F21-2469-AD4E-A589-E8E2307874B2}"/>
              </a:ext>
            </a:extLst>
          </p:cNvPr>
          <p:cNvSpPr txBox="1"/>
          <p:nvPr/>
        </p:nvSpPr>
        <p:spPr>
          <a:xfrm>
            <a:off x="547154" y="1665576"/>
            <a:ext cx="11097690" cy="5416868"/>
          </a:xfrm>
          <a:prstGeom prst="rect">
            <a:avLst/>
          </a:prstGeom>
          <a:noFill/>
        </p:spPr>
        <p:txBody>
          <a:bodyPr wrap="square" rtlCol="0">
            <a:spAutoFit/>
          </a:bodyPr>
          <a:lstStyle/>
          <a:p>
            <a:pPr algn="l"/>
            <a:endParaRPr lang="en-US" sz="1400" dirty="0">
              <a:solidFill>
                <a:srgbClr val="FC4246"/>
              </a:solidFill>
              <a:latin typeface="Akkurat Pro" panose="02000503030000020004" pitchFamily="2" charset="0"/>
            </a:endParaRPr>
          </a:p>
          <a:p>
            <a:pPr algn="l"/>
            <a:r>
              <a:rPr lang="en-US" sz="2400" dirty="0">
                <a:solidFill>
                  <a:srgbClr val="FC4246"/>
                </a:solidFill>
                <a:latin typeface="Akkurat Pro" panose="02000503030000020004" pitchFamily="2" charset="0"/>
              </a:rPr>
              <a:t>Biden prevailed with a major progressive tax fairness message and plan. It got considerable media attention and was heavily attacked by his opponents.  </a:t>
            </a:r>
          </a:p>
          <a:p>
            <a:pPr marL="344488" indent="-344488"/>
            <a:r>
              <a:rPr lang="en-US" sz="2000" dirty="0"/>
              <a:t>—</a:t>
            </a:r>
            <a:r>
              <a:rPr lang="en-US" sz="2200" dirty="0"/>
              <a:t>  </a:t>
            </a:r>
            <a:r>
              <a:rPr lang="en-US" sz="2200" dirty="0">
                <a:solidFill>
                  <a:srgbClr val="071442"/>
                </a:solidFill>
                <a:latin typeface="Akkurat Pro" panose="02000503030000020004" pitchFamily="2" charset="0"/>
              </a:rPr>
              <a:t>Most progressive tax &amp; public investment plans of any </a:t>
            </a:r>
            <a:r>
              <a:rPr lang="en-US" sz="2200" dirty="0" err="1">
                <a:solidFill>
                  <a:srgbClr val="071442"/>
                </a:solidFill>
                <a:latin typeface="Akkurat Pro" panose="02000503030000020004" pitchFamily="2" charset="0"/>
              </a:rPr>
              <a:t>prez</a:t>
            </a:r>
            <a:r>
              <a:rPr lang="en-US" sz="2200" dirty="0">
                <a:solidFill>
                  <a:srgbClr val="071442"/>
                </a:solidFill>
                <a:latin typeface="Akkurat Pro" panose="02000503030000020004" pitchFamily="2" charset="0"/>
              </a:rPr>
              <a:t> candidate in modern history</a:t>
            </a:r>
          </a:p>
          <a:p>
            <a:pPr algn="l"/>
            <a:endParaRPr lang="en-US" sz="2800" dirty="0">
              <a:solidFill>
                <a:srgbClr val="FC4246"/>
              </a:solidFill>
              <a:latin typeface="Akkurat Pro" panose="02000503030000020004" pitchFamily="2" charset="0"/>
            </a:endParaRPr>
          </a:p>
          <a:p>
            <a:pPr algn="l"/>
            <a:r>
              <a:rPr lang="en-US" sz="2400" dirty="0">
                <a:solidFill>
                  <a:srgbClr val="FC4246"/>
                </a:solidFill>
                <a:latin typeface="Akkurat Pro" panose="02000503030000020004" pitchFamily="2" charset="0"/>
              </a:rPr>
              <a:t>Biden’s stump speech in the closing weeks of the campaign was built around an aggressive call for making the wealthy and corporations pay their fair share. </a:t>
            </a:r>
          </a:p>
          <a:p>
            <a:pPr algn="l"/>
            <a:endParaRPr lang="en-US" sz="2800" dirty="0">
              <a:solidFill>
                <a:srgbClr val="FC4246"/>
              </a:solidFill>
              <a:latin typeface="Akkurat Pro" panose="02000503030000020004" pitchFamily="2" charset="0"/>
            </a:endParaRPr>
          </a:p>
          <a:p>
            <a:pPr algn="l"/>
            <a:r>
              <a:rPr lang="en-US" sz="2400" dirty="0">
                <a:solidFill>
                  <a:srgbClr val="FC4246"/>
                </a:solidFill>
                <a:latin typeface="Akkurat Pro" panose="02000503030000020004" pitchFamily="2" charset="0"/>
              </a:rPr>
              <a:t>Republican ads prominently featured tax issues and mostly attacked Biden’s tax plan.</a:t>
            </a:r>
          </a:p>
          <a:p>
            <a:pPr marL="344488" indent="-344488"/>
            <a:r>
              <a:rPr lang="en-US" sz="2200" dirty="0">
                <a:solidFill>
                  <a:srgbClr val="071442"/>
                </a:solidFill>
                <a:latin typeface="Akkurat Pro" panose="02000503030000020004" pitchFamily="2" charset="0"/>
              </a:rPr>
              <a:t>—  From mid-July to late October taxes were often at or near the top among the issues most frequently mentioned in broadcast ads for Trump – many strongly criticizing Biden’s plan </a:t>
            </a:r>
          </a:p>
          <a:p>
            <a:pPr marL="344488" indent="-344488"/>
            <a:r>
              <a:rPr lang="en-US" sz="2200" dirty="0">
                <a:solidFill>
                  <a:srgbClr val="071442"/>
                </a:solidFill>
                <a:latin typeface="Akkurat Pro" panose="02000503030000020004" pitchFamily="2" charset="0"/>
              </a:rPr>
              <a:t>—  Between Labor Day and Election Day, taxes were among the top 5 most frequently mentioned issues in broadcast ads for Joe Biden, many defending his tax plan.  </a:t>
            </a:r>
          </a:p>
          <a:p>
            <a:pPr algn="l"/>
            <a:endParaRPr lang="en-US" sz="2600" dirty="0">
              <a:solidFill>
                <a:srgbClr val="FC4246"/>
              </a:solidFill>
              <a:latin typeface="Akkurat Pro" panose="02000503030000020004" pitchFamily="2" charset="0"/>
            </a:endParaRPr>
          </a:p>
          <a:p>
            <a:endParaRPr lang="en-US" sz="2000" dirty="0">
              <a:solidFill>
                <a:srgbClr val="071442"/>
              </a:solidFill>
              <a:latin typeface="Akkurat Pro" panose="02000503030000020004" pitchFamily="2" charset="0"/>
            </a:endParaRPr>
          </a:p>
        </p:txBody>
      </p:sp>
    </p:spTree>
    <p:extLst>
      <p:ext uri="{BB962C8B-B14F-4D97-AF65-F5344CB8AC3E}">
        <p14:creationId xmlns:p14="http://schemas.microsoft.com/office/powerpoint/2010/main" val="2473930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0" y="0"/>
            <a:ext cx="12192000" cy="1462021"/>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274937" y="371721"/>
            <a:ext cx="11642125" cy="707886"/>
          </a:xfrm>
          <a:prstGeom prst="rect">
            <a:avLst/>
          </a:prstGeom>
          <a:noFill/>
        </p:spPr>
        <p:txBody>
          <a:bodyPr wrap="square" rtlCol="0">
            <a:spAutoFit/>
          </a:bodyPr>
          <a:lstStyle/>
          <a:p>
            <a:pPr algn="ctr"/>
            <a:r>
              <a:rPr lang="en-US" sz="4000" b="1" dirty="0">
                <a:solidFill>
                  <a:schemeClr val="bg1"/>
                </a:solidFill>
                <a:latin typeface="Helvetica" pitchFamily="2" charset="0"/>
              </a:rPr>
              <a:t>BIDEN’S ELECTION MANDATE: POLLING</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13" name="TextBox 12">
            <a:extLst>
              <a:ext uri="{FF2B5EF4-FFF2-40B4-BE49-F238E27FC236}">
                <a16:creationId xmlns:a16="http://schemas.microsoft.com/office/drawing/2014/main" id="{13912F21-2469-AD4E-A589-E8E2307874B2}"/>
              </a:ext>
            </a:extLst>
          </p:cNvPr>
          <p:cNvSpPr txBox="1"/>
          <p:nvPr/>
        </p:nvSpPr>
        <p:spPr>
          <a:xfrm>
            <a:off x="547154" y="1665576"/>
            <a:ext cx="11097690" cy="4527073"/>
          </a:xfrm>
          <a:prstGeom prst="rect">
            <a:avLst/>
          </a:prstGeom>
          <a:noFill/>
        </p:spPr>
        <p:txBody>
          <a:bodyPr wrap="square" rtlCol="0">
            <a:spAutoFit/>
          </a:bodyPr>
          <a:lstStyle/>
          <a:p>
            <a:pPr marL="0" marR="0">
              <a:lnSpc>
                <a:spcPct val="115000"/>
              </a:lnSpc>
              <a:spcBef>
                <a:spcPts val="0"/>
              </a:spcBef>
              <a:spcAft>
                <a:spcPts val="0"/>
              </a:spcAft>
            </a:pPr>
            <a:r>
              <a:rPr lang="en-US" sz="2400" dirty="0">
                <a:effectLst/>
                <a:latin typeface="Akkurat Pro" panose="02000503030000020004"/>
                <a:ea typeface="Times New Roman" panose="02020603050405020304" pitchFamily="18" charset="0"/>
                <a:cs typeface="Arial" panose="020B0604020202020204" pitchFamily="34" charset="0"/>
              </a:rPr>
              <a:t>“As pollsters for President Biden’s campaign in both the primary and general election, we found that </a:t>
            </a:r>
            <a:r>
              <a:rPr lang="en-US" sz="2400" b="1" dirty="0">
                <a:solidFill>
                  <a:srgbClr val="FF0000"/>
                </a:solidFill>
                <a:effectLst/>
                <a:latin typeface="Akkurat Pro" panose="02000503030000020004"/>
                <a:ea typeface="Times New Roman" panose="02020603050405020304" pitchFamily="18" charset="0"/>
                <a:cs typeface="Arial" panose="020B0604020202020204" pitchFamily="34" charset="0"/>
              </a:rPr>
              <a:t>few issues generated broader, more intense support than raising taxes on those earning over $400,000 a year and closing tax loopholes for big corporations.</a:t>
            </a:r>
            <a:r>
              <a:rPr lang="en-US" sz="2400" dirty="0">
                <a:solidFill>
                  <a:srgbClr val="FF0000"/>
                </a:solidFill>
                <a:effectLst/>
                <a:latin typeface="Akkurat Pro" panose="02000503030000020004"/>
                <a:ea typeface="Times New Roman" panose="02020603050405020304" pitchFamily="18" charset="0"/>
                <a:cs typeface="Arial" panose="020B0604020202020204" pitchFamily="34" charset="0"/>
              </a:rPr>
              <a:t> </a:t>
            </a:r>
            <a:r>
              <a:rPr lang="en-US" sz="2400" b="1" dirty="0">
                <a:solidFill>
                  <a:srgbClr val="FF0000"/>
                </a:solidFill>
                <a:effectLst/>
                <a:latin typeface="Akkurat Pro" panose="02000503030000020004"/>
                <a:ea typeface="Times New Roman" panose="02020603050405020304" pitchFamily="18" charset="0"/>
                <a:cs typeface="Arial" panose="020B0604020202020204" pitchFamily="34" charset="0"/>
              </a:rPr>
              <a:t>The issue of tax fairness was therefore a core part of the Biden campaign’s messaging in both its advertising and in the candidate’s stump speech. </a:t>
            </a:r>
            <a:r>
              <a:rPr lang="en-US" sz="2400" dirty="0">
                <a:effectLst/>
                <a:latin typeface="Akkurat Pro" panose="02000503030000020004"/>
                <a:ea typeface="Times New Roman" panose="02020603050405020304" pitchFamily="18" charset="0"/>
                <a:cs typeface="Arial" panose="020B0604020202020204" pitchFamily="34" charset="0"/>
              </a:rPr>
              <a:t>The campaign’s focus on Biden’s plan to raise taxes on those making over $400,000 – but not on anyone making less than that – not only </a:t>
            </a:r>
            <a:r>
              <a:rPr lang="en-US" sz="2400" b="1" dirty="0">
                <a:solidFill>
                  <a:srgbClr val="FF0000"/>
                </a:solidFill>
                <a:effectLst/>
                <a:latin typeface="Akkurat Pro" panose="02000503030000020004"/>
                <a:ea typeface="Times New Roman" panose="02020603050405020304" pitchFamily="18" charset="0"/>
                <a:cs typeface="Arial" panose="020B0604020202020204" pitchFamily="34" charset="0"/>
              </a:rPr>
              <a:t>allowed it to rebut Republican claims that President Biden would raise taxes on the middle class, but also helped give President Biden a critical advantage on which candidate was seen as more likely to help working families</a:t>
            </a:r>
            <a:r>
              <a:rPr lang="en-US" sz="2400" dirty="0">
                <a:effectLst/>
                <a:latin typeface="Akkurat Pro" panose="02000503030000020004"/>
                <a:ea typeface="Times New Roman" panose="02020603050405020304" pitchFamily="18" charset="0"/>
                <a:cs typeface="Arial" panose="020B0604020202020204" pitchFamily="34" charset="0"/>
              </a:rPr>
              <a:t>.”</a:t>
            </a:r>
          </a:p>
          <a:p>
            <a:pPr marL="0" marR="0">
              <a:lnSpc>
                <a:spcPct val="115000"/>
              </a:lnSpc>
              <a:spcBef>
                <a:spcPts val="0"/>
              </a:spcBef>
              <a:spcAft>
                <a:spcPts val="0"/>
              </a:spcAft>
            </a:pPr>
            <a:endParaRPr lang="en-US" sz="1000" i="1" dirty="0">
              <a:effectLst/>
              <a:latin typeface="Akkurat Pro" panose="02000503030000020004"/>
              <a:ea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en-US" sz="2400" i="1" dirty="0">
                <a:effectLst/>
                <a:latin typeface="Akkurat Pro" panose="02000503030000020004"/>
                <a:ea typeface="Times New Roman" panose="02020603050405020304" pitchFamily="18" charset="0"/>
                <a:cs typeface="Arial" panose="020B0604020202020204" pitchFamily="34" charset="0"/>
              </a:rPr>
              <a:t>John Anzalone, ALG Research memo, Feb. 15, 2021 </a:t>
            </a:r>
            <a:endParaRPr lang="en-US" sz="2400" i="1" dirty="0">
              <a:effectLst/>
              <a:latin typeface="Akkurat Pro" panose="020005030300000200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11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0" y="0"/>
            <a:ext cx="12192000" cy="1462021"/>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274937" y="371721"/>
            <a:ext cx="11642125" cy="707886"/>
          </a:xfrm>
          <a:prstGeom prst="rect">
            <a:avLst/>
          </a:prstGeom>
          <a:noFill/>
        </p:spPr>
        <p:txBody>
          <a:bodyPr wrap="square" rtlCol="0">
            <a:spAutoFit/>
          </a:bodyPr>
          <a:lstStyle/>
          <a:p>
            <a:pPr algn="ctr"/>
            <a:r>
              <a:rPr lang="en-US" sz="4000" b="1" dirty="0">
                <a:solidFill>
                  <a:schemeClr val="bg1"/>
                </a:solidFill>
                <a:latin typeface="Helvetica" pitchFamily="2" charset="0"/>
              </a:rPr>
              <a:t>BIDEN’S ELECTION MANDATE: POLLING</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3"/>
          <a:stretch>
            <a:fillRect/>
          </a:stretch>
        </p:blipFill>
        <p:spPr>
          <a:xfrm>
            <a:off x="10785138" y="6231175"/>
            <a:ext cx="1104122" cy="255104"/>
          </a:xfrm>
          <a:prstGeom prst="rect">
            <a:avLst/>
          </a:prstGeom>
        </p:spPr>
      </p:pic>
      <p:sp>
        <p:nvSpPr>
          <p:cNvPr id="13" name="TextBox 12">
            <a:extLst>
              <a:ext uri="{FF2B5EF4-FFF2-40B4-BE49-F238E27FC236}">
                <a16:creationId xmlns:a16="http://schemas.microsoft.com/office/drawing/2014/main" id="{13912F21-2469-AD4E-A589-E8E2307874B2}"/>
              </a:ext>
            </a:extLst>
          </p:cNvPr>
          <p:cNvSpPr txBox="1"/>
          <p:nvPr/>
        </p:nvSpPr>
        <p:spPr>
          <a:xfrm>
            <a:off x="547154" y="1665576"/>
            <a:ext cx="11097690" cy="5128776"/>
          </a:xfrm>
          <a:prstGeom prst="rect">
            <a:avLst/>
          </a:prstGeom>
          <a:noFill/>
        </p:spPr>
        <p:txBody>
          <a:bodyPr wrap="square" rtlCol="0">
            <a:spAutoFit/>
          </a:bodyPr>
          <a:lstStyle/>
          <a:p>
            <a:pPr>
              <a:lnSpc>
                <a:spcPct val="115000"/>
              </a:lnSpc>
            </a:pPr>
            <a:r>
              <a:rPr lang="en-US" sz="2400" dirty="0">
                <a:solidFill>
                  <a:srgbClr val="FF0000"/>
                </a:solidFill>
                <a:effectLst/>
                <a:latin typeface="Akkurat Pro" panose="02000503030000020004"/>
                <a:ea typeface="Times New Roman" panose="02020603050405020304" pitchFamily="18" charset="0"/>
                <a:cs typeface="Arial" panose="020B0604020202020204" pitchFamily="34" charset="0"/>
              </a:rPr>
              <a:t>“</a:t>
            </a:r>
            <a:r>
              <a:rPr lang="en-US" sz="2400" b="1" dirty="0">
                <a:solidFill>
                  <a:srgbClr val="FF0000"/>
                </a:solidFill>
                <a:effectLst/>
                <a:latin typeface="Akkurat Pro" panose="02000503030000020004"/>
                <a:ea typeface="Times New Roman" panose="02020603050405020304" pitchFamily="18" charset="0"/>
                <a:cs typeface="Times New Roman" panose="02020603050405020304" pitchFamily="18" charset="0"/>
              </a:rPr>
              <a:t>Proposals to raise taxes on the wealthy were the most popular of more than 30 economic proposals tested by ALG Research in 2020.” </a:t>
            </a:r>
          </a:p>
          <a:p>
            <a:pPr>
              <a:lnSpc>
                <a:spcPct val="115000"/>
              </a:lnSpc>
            </a:pPr>
            <a:endParaRPr lang="en-US" b="1" dirty="0">
              <a:latin typeface="Akkurat Pro" panose="02000503030000020004"/>
              <a:ea typeface="Times New Roman" panose="02020603050405020304" pitchFamily="18" charset="0"/>
              <a:cs typeface="Times New Roman" panose="02020603050405020304" pitchFamily="18" charset="0"/>
            </a:endParaRPr>
          </a:p>
          <a:p>
            <a:pPr>
              <a:lnSpc>
                <a:spcPct val="115000"/>
              </a:lnSpc>
            </a:pPr>
            <a:r>
              <a:rPr lang="en-US" sz="2400" b="1" dirty="0">
                <a:effectLst/>
                <a:latin typeface="Akkurat Pro" panose="02000503030000020004"/>
                <a:ea typeface="Times New Roman" panose="02020603050405020304" pitchFamily="18" charset="0"/>
                <a:cs typeface="Times New Roman" panose="02020603050405020304" pitchFamily="18" charset="0"/>
              </a:rPr>
              <a:t>“</a:t>
            </a:r>
            <a:r>
              <a:rPr lang="en-US" sz="2400" dirty="0">
                <a:effectLst/>
                <a:latin typeface="Akkurat Pro" panose="02000503030000020004"/>
                <a:ea typeface="Times New Roman" panose="02020603050405020304" pitchFamily="18" charset="0"/>
                <a:cs typeface="Times New Roman" panose="02020603050405020304" pitchFamily="18" charset="0"/>
              </a:rPr>
              <a:t>Whether paired with closing tax loopholes for big corporations or using the money to invest in priorities like lowering healthcare costs, improving education, and strengthening Social Security and Medicare, </a:t>
            </a:r>
            <a:r>
              <a:rPr lang="en-US" sz="2400" b="1" dirty="0">
                <a:solidFill>
                  <a:srgbClr val="FF0000"/>
                </a:solidFill>
                <a:effectLst/>
                <a:latin typeface="Akkurat Pro" panose="02000503030000020004"/>
                <a:ea typeface="Times New Roman" panose="02020603050405020304" pitchFamily="18" charset="0"/>
                <a:cs typeface="Times New Roman" panose="02020603050405020304" pitchFamily="18" charset="0"/>
              </a:rPr>
              <a:t>proposals on raising taxes on the wealthy outperformed all other economic proposals tested in our 2020 polling among both Independents and voters overall</a:t>
            </a:r>
            <a:r>
              <a:rPr lang="en-US" sz="2400" dirty="0">
                <a:effectLst/>
                <a:latin typeface="Akkurat Pro" panose="02000503030000020004"/>
                <a:ea typeface="Times New Roman" panose="02020603050405020304" pitchFamily="18" charset="0"/>
                <a:cs typeface="Times New Roman" panose="02020603050405020304" pitchFamily="18" charset="0"/>
              </a:rPr>
              <a:t>.</a:t>
            </a:r>
            <a:r>
              <a:rPr lang="en-US" sz="2400" dirty="0">
                <a:effectLst/>
                <a:latin typeface="Akkurat Pro" panose="02000503030000020004"/>
                <a:ea typeface="Times New Roman" panose="02020603050405020304" pitchFamily="18" charset="0"/>
                <a:cs typeface="Arial" panose="020B0604020202020204" pitchFamily="34" charset="0"/>
              </a:rPr>
              <a:t>”</a:t>
            </a:r>
          </a:p>
          <a:p>
            <a:pPr>
              <a:lnSpc>
                <a:spcPct val="115000"/>
              </a:lnSpc>
            </a:pPr>
            <a:endParaRPr lang="en-US" dirty="0">
              <a:latin typeface="Akkurat Pro" panose="02000503030000020004"/>
              <a:ea typeface="Times New Roman" panose="02020603050405020304" pitchFamily="18" charset="0"/>
              <a:cs typeface="Arial" panose="020B0604020202020204" pitchFamily="34" charset="0"/>
            </a:endParaRPr>
          </a:p>
          <a:p>
            <a:pPr>
              <a:lnSpc>
                <a:spcPct val="115000"/>
              </a:lnSpc>
            </a:pPr>
            <a:r>
              <a:rPr lang="en-US" sz="2400" b="1" dirty="0">
                <a:solidFill>
                  <a:srgbClr val="FF0000"/>
                </a:solidFill>
                <a:latin typeface="Akkurat Pro" panose="02000503030000020004"/>
                <a:cs typeface="Times New Roman" panose="02020603050405020304" pitchFamily="18" charset="0"/>
              </a:rPr>
              <a:t>“Democrats should go on offense with their plans to raise taxes on those earning over $400,000 and closing corporate tax loopholes.” </a:t>
            </a:r>
          </a:p>
          <a:p>
            <a:pPr>
              <a:lnSpc>
                <a:spcPct val="115000"/>
              </a:lnSpc>
            </a:pPr>
            <a:endParaRPr lang="en-US" sz="1000" dirty="0">
              <a:effectLst/>
              <a:latin typeface="Akkurat Pro" panose="02000503030000020004"/>
              <a:ea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en-US" sz="2400" i="1" dirty="0">
                <a:effectLst/>
                <a:latin typeface="Akkurat Pro" panose="02000503030000020004"/>
                <a:ea typeface="Times New Roman" panose="02020603050405020304" pitchFamily="18" charset="0"/>
                <a:cs typeface="Arial" panose="020B0604020202020204" pitchFamily="34" charset="0"/>
              </a:rPr>
              <a:t>John Anzalone, ALG Research memo, Feb. 15, 2021 </a:t>
            </a:r>
            <a:endParaRPr lang="en-US" sz="2400" i="1" dirty="0">
              <a:effectLst/>
              <a:latin typeface="Akkurat Pro" panose="020005030300000200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08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0" y="0"/>
            <a:ext cx="12192000" cy="1462021"/>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274937" y="371721"/>
            <a:ext cx="11642125" cy="707886"/>
          </a:xfrm>
          <a:prstGeom prst="rect">
            <a:avLst/>
          </a:prstGeom>
          <a:noFill/>
        </p:spPr>
        <p:txBody>
          <a:bodyPr wrap="square" rtlCol="0">
            <a:spAutoFit/>
          </a:bodyPr>
          <a:lstStyle/>
          <a:p>
            <a:pPr algn="ctr"/>
            <a:r>
              <a:rPr lang="en-US" sz="4000" b="1" dirty="0">
                <a:solidFill>
                  <a:schemeClr val="bg1"/>
                </a:solidFill>
                <a:latin typeface="Helvetica" pitchFamily="2" charset="0"/>
              </a:rPr>
              <a:t>BIDEN’S ELECTION MANDATE: TV ADS</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5"/>
          <a:stretch>
            <a:fillRect/>
          </a:stretch>
        </p:blipFill>
        <p:spPr>
          <a:xfrm>
            <a:off x="10785138" y="6231175"/>
            <a:ext cx="1104122" cy="255104"/>
          </a:xfrm>
          <a:prstGeom prst="rect">
            <a:avLst/>
          </a:prstGeom>
        </p:spPr>
      </p:pic>
      <p:pic>
        <p:nvPicPr>
          <p:cNvPr id="4" name="Fair  Joe Biden For President 2020">
            <a:hlinkClick r:id="" action="ppaction://media"/>
            <a:extLst>
              <a:ext uri="{FF2B5EF4-FFF2-40B4-BE49-F238E27FC236}">
                <a16:creationId xmlns:a16="http://schemas.microsoft.com/office/drawing/2014/main" id="{9940C1C0-8D0D-4AEA-967D-3B4B0D0B8E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77734" y="1654127"/>
            <a:ext cx="8932013" cy="5024258"/>
          </a:xfrm>
          <a:prstGeom prst="rect">
            <a:avLst/>
          </a:prstGeom>
        </p:spPr>
      </p:pic>
    </p:spTree>
    <p:extLst>
      <p:ext uri="{BB962C8B-B14F-4D97-AF65-F5344CB8AC3E}">
        <p14:creationId xmlns:p14="http://schemas.microsoft.com/office/powerpoint/2010/main" val="2587817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2A59-241D-644C-B18D-B505BD99F1D9}"/>
              </a:ext>
            </a:extLst>
          </p:cNvPr>
          <p:cNvSpPr/>
          <p:nvPr/>
        </p:nvSpPr>
        <p:spPr>
          <a:xfrm>
            <a:off x="-2" y="0"/>
            <a:ext cx="12192000" cy="1812471"/>
          </a:xfrm>
          <a:prstGeom prst="rect">
            <a:avLst/>
          </a:prstGeom>
          <a:solidFill>
            <a:srgbClr val="FC4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D39DE9-23F8-9345-917E-18CD23B9CE00}"/>
              </a:ext>
            </a:extLst>
          </p:cNvPr>
          <p:cNvSpPr txBox="1"/>
          <p:nvPr/>
        </p:nvSpPr>
        <p:spPr>
          <a:xfrm>
            <a:off x="186519" y="193423"/>
            <a:ext cx="11818961" cy="1323439"/>
          </a:xfrm>
          <a:prstGeom prst="rect">
            <a:avLst/>
          </a:prstGeom>
          <a:noFill/>
        </p:spPr>
        <p:txBody>
          <a:bodyPr wrap="square" rtlCol="0">
            <a:spAutoFit/>
          </a:bodyPr>
          <a:lstStyle/>
          <a:p>
            <a:pPr algn="ctr"/>
            <a:r>
              <a:rPr lang="en-US" sz="4000" b="1" spc="300" dirty="0">
                <a:solidFill>
                  <a:srgbClr val="E6DDDA"/>
                </a:solidFill>
                <a:latin typeface="Helvetica" pitchFamily="2" charset="0"/>
              </a:rPr>
              <a:t>BIDEN’S ELECTION MANDATE: </a:t>
            </a:r>
          </a:p>
          <a:p>
            <a:pPr algn="ctr"/>
            <a:r>
              <a:rPr lang="en-US" sz="4000" b="1" spc="300" dirty="0">
                <a:solidFill>
                  <a:srgbClr val="E6DDDA"/>
                </a:solidFill>
                <a:latin typeface="Helvetica" pitchFamily="2" charset="0"/>
              </a:rPr>
              <a:t>BUILD BACK BETTER</a:t>
            </a:r>
          </a:p>
        </p:txBody>
      </p:sp>
      <p:pic>
        <p:nvPicPr>
          <p:cNvPr id="20" name="Picture 19" descr="Logo&#10;&#10;Description automatically generated with medium confidence">
            <a:extLst>
              <a:ext uri="{FF2B5EF4-FFF2-40B4-BE49-F238E27FC236}">
                <a16:creationId xmlns:a16="http://schemas.microsoft.com/office/drawing/2014/main" id="{A5AB3415-3D27-1145-8271-CC48194A33B6}"/>
              </a:ext>
            </a:extLst>
          </p:cNvPr>
          <p:cNvPicPr>
            <a:picLocks noChangeAspect="1"/>
          </p:cNvPicPr>
          <p:nvPr/>
        </p:nvPicPr>
        <p:blipFill>
          <a:blip r:embed="rId5"/>
          <a:stretch>
            <a:fillRect/>
          </a:stretch>
        </p:blipFill>
        <p:spPr>
          <a:xfrm>
            <a:off x="10785138" y="6231175"/>
            <a:ext cx="1104122" cy="255104"/>
          </a:xfrm>
          <a:prstGeom prst="rect">
            <a:avLst/>
          </a:prstGeom>
        </p:spPr>
      </p:pic>
      <p:pic>
        <p:nvPicPr>
          <p:cNvPr id="4" name="Biden clip">
            <a:hlinkClick r:id="" action="ppaction://media"/>
            <a:extLst>
              <a:ext uri="{FF2B5EF4-FFF2-40B4-BE49-F238E27FC236}">
                <a16:creationId xmlns:a16="http://schemas.microsoft.com/office/drawing/2014/main" id="{16619B49-6AD9-4E6F-8577-CD5C6DFADB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22663" y="1937998"/>
            <a:ext cx="8746671" cy="4920002"/>
          </a:xfrm>
          <a:prstGeom prst="rect">
            <a:avLst/>
          </a:prstGeom>
        </p:spPr>
      </p:pic>
    </p:spTree>
    <p:extLst>
      <p:ext uri="{BB962C8B-B14F-4D97-AF65-F5344CB8AC3E}">
        <p14:creationId xmlns:p14="http://schemas.microsoft.com/office/powerpoint/2010/main" val="3554994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DD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39DE9-23F8-9345-917E-18CD23B9CE00}"/>
              </a:ext>
            </a:extLst>
          </p:cNvPr>
          <p:cNvSpPr txBox="1"/>
          <p:nvPr/>
        </p:nvSpPr>
        <p:spPr>
          <a:xfrm>
            <a:off x="817058" y="1843950"/>
            <a:ext cx="10557883" cy="3170099"/>
          </a:xfrm>
          <a:prstGeom prst="rect">
            <a:avLst/>
          </a:prstGeom>
          <a:noFill/>
        </p:spPr>
        <p:txBody>
          <a:bodyPr wrap="square" rtlCol="0">
            <a:spAutoFit/>
          </a:bodyPr>
          <a:lstStyle/>
          <a:p>
            <a:pPr algn="ctr"/>
            <a:endParaRPr lang="en-US" sz="4000" b="1" dirty="0">
              <a:solidFill>
                <a:srgbClr val="071442"/>
              </a:solidFill>
              <a:latin typeface="Helvetica" pitchFamily="2" charset="0"/>
            </a:endParaRPr>
          </a:p>
          <a:p>
            <a:pPr algn="ctr"/>
            <a:r>
              <a:rPr lang="en-US" sz="4000" b="1" dirty="0">
                <a:solidFill>
                  <a:srgbClr val="071442"/>
                </a:solidFill>
                <a:latin typeface="Helvetica" pitchFamily="2" charset="0"/>
              </a:rPr>
              <a:t>FRANK CLEMENTE</a:t>
            </a:r>
          </a:p>
          <a:p>
            <a:pPr algn="ctr"/>
            <a:r>
              <a:rPr lang="en-US" sz="4000" b="1" dirty="0">
                <a:solidFill>
                  <a:srgbClr val="071442"/>
                </a:solidFill>
                <a:latin typeface="Helvetica" pitchFamily="2" charset="0"/>
              </a:rPr>
              <a:t>Americans for Tax Fairness</a:t>
            </a:r>
          </a:p>
          <a:p>
            <a:pPr algn="ctr"/>
            <a:endParaRPr lang="en-US" sz="4000" b="1" dirty="0">
              <a:solidFill>
                <a:srgbClr val="071442"/>
              </a:solidFill>
              <a:latin typeface="Helvetica" pitchFamily="2" charset="0"/>
            </a:endParaRPr>
          </a:p>
          <a:p>
            <a:pPr algn="ctr"/>
            <a:endParaRPr lang="en-US" sz="4000" b="1" dirty="0">
              <a:solidFill>
                <a:srgbClr val="071442"/>
              </a:solidFill>
              <a:latin typeface="Helvetica" pitchFamily="2" charset="0"/>
            </a:endParaRPr>
          </a:p>
        </p:txBody>
      </p:sp>
      <p:pic>
        <p:nvPicPr>
          <p:cNvPr id="14" name="Picture 13" descr="Logo&#10;&#10;Description automatically generated with medium confidence">
            <a:extLst>
              <a:ext uri="{FF2B5EF4-FFF2-40B4-BE49-F238E27FC236}">
                <a16:creationId xmlns:a16="http://schemas.microsoft.com/office/drawing/2014/main" id="{505B18CE-A34B-5548-A632-AD41101D20B2}"/>
              </a:ext>
            </a:extLst>
          </p:cNvPr>
          <p:cNvPicPr>
            <a:picLocks noChangeAspect="1"/>
          </p:cNvPicPr>
          <p:nvPr/>
        </p:nvPicPr>
        <p:blipFill>
          <a:blip r:embed="rId3"/>
          <a:stretch>
            <a:fillRect/>
          </a:stretch>
        </p:blipFill>
        <p:spPr>
          <a:xfrm>
            <a:off x="10785138" y="6231175"/>
            <a:ext cx="1104122" cy="255104"/>
          </a:xfrm>
          <a:prstGeom prst="rect">
            <a:avLst/>
          </a:prstGeom>
        </p:spPr>
      </p:pic>
    </p:spTree>
    <p:extLst>
      <p:ext uri="{BB962C8B-B14F-4D97-AF65-F5344CB8AC3E}">
        <p14:creationId xmlns:p14="http://schemas.microsoft.com/office/powerpoint/2010/main" val="8940536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54691</TotalTime>
  <Words>2022</Words>
  <Application>Microsoft Office PowerPoint</Application>
  <PresentationFormat>Widescreen</PresentationFormat>
  <Paragraphs>324</Paragraphs>
  <Slides>33</Slides>
  <Notes>21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Akkurat Pro</vt:lpstr>
      <vt:lpstr>Arial</vt:lpstr>
      <vt:lpstr>Arial Narrow</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Frank Clemente</cp:lastModifiedBy>
  <cp:revision>224</cp:revision>
  <cp:lastPrinted>2021-01-12T06:29:33Z</cp:lastPrinted>
  <dcterms:created xsi:type="dcterms:W3CDTF">2021-01-05T19:35:23Z</dcterms:created>
  <dcterms:modified xsi:type="dcterms:W3CDTF">2021-03-03T15:57:04Z</dcterms:modified>
</cp:coreProperties>
</file>